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9" r:id="rId3"/>
    <p:sldId id="332" r:id="rId4"/>
    <p:sldId id="304" r:id="rId5"/>
    <p:sldId id="308" r:id="rId6"/>
    <p:sldId id="324" r:id="rId7"/>
    <p:sldId id="339" r:id="rId8"/>
    <p:sldId id="335" r:id="rId9"/>
    <p:sldId id="336" r:id="rId10"/>
    <p:sldId id="292" r:id="rId11"/>
    <p:sldId id="325" r:id="rId12"/>
    <p:sldId id="286" r:id="rId13"/>
    <p:sldId id="323"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AA1"/>
    <a:srgbClr val="4276AA"/>
    <a:srgbClr val="40A693"/>
    <a:srgbClr val="5E5CA2"/>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89242" autoAdjust="0"/>
  </p:normalViewPr>
  <p:slideViewPr>
    <p:cSldViewPr snapToGrid="0" showGuides="1">
      <p:cViewPr varScale="1">
        <p:scale>
          <a:sx n="109" d="100"/>
          <a:sy n="109" d="100"/>
        </p:scale>
        <p:origin x="678" y="39"/>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2021/4/13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在左侧</a:t>
            </a:r>
            <a:r>
              <a:rPr lang="zh-CN" altLang="en-US"/>
              <a:t>输入数据，进行绘制之后，可在右侧用鼠标进行拖动缩放，从而从多角度预览分割结果。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同时，本项目也参加了全国计算机设计竞赛校赛并以优异的成绩被推荐到省赛；后期实现上述模块后，也会申请专利、将成果整理成论文并发表。</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extLst>
      <p:ext uri="{BB962C8B-B14F-4D97-AF65-F5344CB8AC3E}">
        <p14:creationId xmlns:p14="http://schemas.microsoft.com/office/powerpoint/2010/main" val="22079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心血管疾病是我国患病人数最多，最普遍的疾病之一；其中冠状动脉疾病又是最常见的。如何使用深度学习技术与医学造影相结合，实现冠状动脉的自动标注，是我们课题组所研究的目标。</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基于前期的文献调研，我们发现当前学界对于冠脉标注主要有两种方式：其中传统方法包括</a:t>
            </a:r>
            <a:r>
              <a:rPr lang="en-US" altLang="zh-CN" dirty="0"/>
              <a:t>…</a:t>
            </a:r>
            <a:r>
              <a:rPr lang="zh-CN" altLang="en-US" dirty="0"/>
              <a:t>但对噪声比较敏感；深度学习方法包括</a:t>
            </a:r>
            <a:r>
              <a:rPr lang="en-US" altLang="zh-CN" dirty="0"/>
              <a:t>…</a:t>
            </a:r>
            <a:r>
              <a:rPr lang="zh-CN" altLang="en-US" dirty="0"/>
              <a:t>但是高度依赖于标签；</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弱监督结合的方法，并基于考生</a:t>
            </a:r>
            <a:r>
              <a:rPr lang="en-US" altLang="zh-CN" dirty="0"/>
              <a:t>-</a:t>
            </a:r>
            <a:r>
              <a:rPr lang="zh-CN" altLang="en-US" dirty="0"/>
              <a:t>考官网络设计，最大程度上排除噪声的干扰（如肺静脉），从而保证分割结果的一致性，即避免断裂。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extLst>
      <p:ext uri="{BB962C8B-B14F-4D97-AF65-F5344CB8AC3E}">
        <p14:creationId xmlns:p14="http://schemas.microsoft.com/office/powerpoint/2010/main" val="259041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extLst>
      <p:ext uri="{BB962C8B-B14F-4D97-AF65-F5344CB8AC3E}">
        <p14:creationId xmlns:p14="http://schemas.microsoft.com/office/powerpoint/2010/main" val="213832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冠状动脉</a:t>
            </a:r>
            <a:r>
              <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p:txBody>
      </p:sp>
      <p:sp>
        <p:nvSpPr>
          <p:cNvPr id="38" name="TextBox 33"/>
          <p:cNvSpPr txBox="1"/>
          <p:nvPr/>
        </p:nvSpPr>
        <p:spPr>
          <a:xfrm>
            <a:off x="8012220" y="4744097"/>
            <a:ext cx="2916126" cy="1323439"/>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指导老师：杨冠羽</a:t>
            </a: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界面功能</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5" name="图片 4">
            <a:extLst>
              <a:ext uri="{FF2B5EF4-FFF2-40B4-BE49-F238E27FC236}">
                <a16:creationId xmlns:a16="http://schemas.microsoft.com/office/drawing/2014/main" id="{257A5BE4-BA74-40DA-9FA5-55A0AA131CA9}"/>
              </a:ext>
            </a:extLst>
          </p:cNvPr>
          <p:cNvPicPr>
            <a:picLocks noChangeAspect="1"/>
          </p:cNvPicPr>
          <p:nvPr/>
        </p:nvPicPr>
        <p:blipFill rotWithShape="1">
          <a:blip r:embed="rId4">
            <a:extLst>
              <a:ext uri="{28A0092B-C50C-407E-A947-70E740481C1C}">
                <a14:useLocalDpi xmlns:a14="http://schemas.microsoft.com/office/drawing/2010/main" val="0"/>
              </a:ext>
            </a:extLst>
          </a:blip>
          <a:srcRect t="5545"/>
          <a:stretch/>
        </p:blipFill>
        <p:spPr>
          <a:xfrm>
            <a:off x="1965371" y="1195519"/>
            <a:ext cx="8261258" cy="4623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39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后续工作</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4" name="组合 13">
            <a:extLst>
              <a:ext uri="{FF2B5EF4-FFF2-40B4-BE49-F238E27FC236}">
                <a16:creationId xmlns:a16="http://schemas.microsoft.com/office/drawing/2014/main" id="{15EC49F5-BFA6-4CF9-A1A4-C5DCC87E3DC8}"/>
              </a:ext>
            </a:extLst>
          </p:cNvPr>
          <p:cNvGrpSpPr/>
          <p:nvPr/>
        </p:nvGrpSpPr>
        <p:grpSpPr>
          <a:xfrm>
            <a:off x="456378" y="1376313"/>
            <a:ext cx="11462994" cy="2255983"/>
            <a:chOff x="456378" y="1376313"/>
            <a:chExt cx="11462994" cy="2255983"/>
          </a:xfrm>
        </p:grpSpPr>
        <p:grpSp>
          <p:nvGrpSpPr>
            <p:cNvPr id="5" name="组合 4">
              <a:extLst>
                <a:ext uri="{FF2B5EF4-FFF2-40B4-BE49-F238E27FC236}">
                  <a16:creationId xmlns:a16="http://schemas.microsoft.com/office/drawing/2014/main" id="{A8A49974-6A11-4720-AC3A-4329494571BE}"/>
                </a:ext>
              </a:extLst>
            </p:cNvPr>
            <p:cNvGrpSpPr/>
            <p:nvPr/>
          </p:nvGrpSpPr>
          <p:grpSpPr>
            <a:xfrm>
              <a:off x="456378" y="1376313"/>
              <a:ext cx="2743649" cy="2211746"/>
              <a:chOff x="364503" y="1376313"/>
              <a:chExt cx="2743649" cy="2211746"/>
            </a:xfrm>
          </p:grpSpPr>
          <p:cxnSp>
            <p:nvCxnSpPr>
              <p:cNvPr id="60" name="Straight Connector 1"/>
              <p:cNvCxnSpPr/>
              <p:nvPr/>
            </p:nvCxnSpPr>
            <p:spPr>
              <a:xfrm>
                <a:off x="799511" y="2482455"/>
                <a:ext cx="184253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TextBox 2"/>
              <p:cNvSpPr txBox="1"/>
              <p:nvPr/>
            </p:nvSpPr>
            <p:spPr>
              <a:xfrm>
                <a:off x="999315"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1"/>
                    </a:solidFill>
                    <a:latin typeface="字魂59号-创粗黑" panose="00000500000000000000" pitchFamily="2" charset="-122"/>
                    <a:ea typeface="字魂59号-创粗黑" panose="00000500000000000000" pitchFamily="2" charset="-122"/>
                    <a:cs typeface="+mn-ea"/>
                    <a:sym typeface="+mn-lt"/>
                  </a:rPr>
                  <a:t>01</a:t>
                </a:r>
              </a:p>
            </p:txBody>
          </p:sp>
          <p:cxnSp>
            <p:nvCxnSpPr>
              <p:cNvPr id="62" name="Straight Connector 3"/>
              <p:cNvCxnSpPr/>
              <p:nvPr/>
            </p:nvCxnSpPr>
            <p:spPr>
              <a:xfrm>
                <a:off x="799511" y="1376313"/>
                <a:ext cx="1842538" cy="0"/>
              </a:xfrm>
              <a:prstGeom prst="line">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25"/>
              <p:cNvGrpSpPr/>
              <p:nvPr/>
            </p:nvGrpSpPr>
            <p:grpSpPr>
              <a:xfrm>
                <a:off x="364503" y="2596896"/>
                <a:ext cx="2743649" cy="991163"/>
                <a:chOff x="543219" y="2679524"/>
                <a:chExt cx="1956034" cy="924450"/>
              </a:xfrm>
            </p:grpSpPr>
            <p:sp>
              <p:nvSpPr>
                <p:cNvPr id="82" name="TextBox 26"/>
                <p:cNvSpPr txBox="1"/>
                <p:nvPr/>
              </p:nvSpPr>
              <p:spPr>
                <a:xfrm>
                  <a:off x="1131327" y="2679524"/>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276AA"/>
                      </a:solidFill>
                      <a:latin typeface="字魂59号-创粗黑" panose="00000500000000000000" pitchFamily="2" charset="-122"/>
                      <a:ea typeface="字魂59号-创粗黑" panose="00000500000000000000" pitchFamily="2" charset="-122"/>
                      <a:cs typeface="+mn-ea"/>
                      <a:sym typeface="+mn-lt"/>
                    </a:rPr>
                    <a:t>功能优化</a:t>
                  </a:r>
                </a:p>
              </p:txBody>
            </p:sp>
            <p:sp>
              <p:nvSpPr>
                <p:cNvPr id="83" name="TextBox 27"/>
                <p:cNvSpPr txBox="1"/>
                <p:nvPr/>
              </p:nvSpPr>
              <p:spPr>
                <a:xfrm>
                  <a:off x="543219" y="3096143"/>
                  <a:ext cx="195603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拖动鼠标调整亮度，在鼠标所在坐标位置显示亮度参数等</a:t>
                  </a:r>
                </a:p>
              </p:txBody>
            </p:sp>
          </p:grpSp>
        </p:grpSp>
        <p:grpSp>
          <p:nvGrpSpPr>
            <p:cNvPr id="6" name="组合 5">
              <a:extLst>
                <a:ext uri="{FF2B5EF4-FFF2-40B4-BE49-F238E27FC236}">
                  <a16:creationId xmlns:a16="http://schemas.microsoft.com/office/drawing/2014/main" id="{076A27E1-C5FE-46EC-9CEC-5578B5E57221}"/>
                </a:ext>
              </a:extLst>
            </p:cNvPr>
            <p:cNvGrpSpPr/>
            <p:nvPr/>
          </p:nvGrpSpPr>
          <p:grpSpPr>
            <a:xfrm>
              <a:off x="3243511" y="1376313"/>
              <a:ext cx="2712646" cy="2211746"/>
              <a:chOff x="3094646" y="1376313"/>
              <a:chExt cx="2712646" cy="2211746"/>
            </a:xfrm>
          </p:grpSpPr>
          <p:cxnSp>
            <p:nvCxnSpPr>
              <p:cNvPr id="63" name="Straight Connector 4"/>
              <p:cNvCxnSpPr/>
              <p:nvPr/>
            </p:nvCxnSpPr>
            <p:spPr>
              <a:xfrm>
                <a:off x="3529702" y="2482455"/>
                <a:ext cx="184253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TextBox 5"/>
              <p:cNvSpPr txBox="1"/>
              <p:nvPr/>
            </p:nvSpPr>
            <p:spPr>
              <a:xfrm>
                <a:off x="3729506"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2"/>
                    </a:solidFill>
                    <a:latin typeface="字魂59号-创粗黑" panose="00000500000000000000" pitchFamily="2" charset="-122"/>
                    <a:ea typeface="字魂59号-创粗黑" panose="00000500000000000000" pitchFamily="2" charset="-122"/>
                    <a:cs typeface="+mn-ea"/>
                    <a:sym typeface="+mn-lt"/>
                  </a:rPr>
                  <a:t>02</a:t>
                </a:r>
              </a:p>
            </p:txBody>
          </p:sp>
          <p:cxnSp>
            <p:nvCxnSpPr>
              <p:cNvPr id="65" name="Straight Connector 6"/>
              <p:cNvCxnSpPr/>
              <p:nvPr/>
            </p:nvCxnSpPr>
            <p:spPr>
              <a:xfrm>
                <a:off x="3525310" y="1376313"/>
                <a:ext cx="1842538"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28"/>
              <p:cNvGrpSpPr/>
              <p:nvPr/>
            </p:nvGrpSpPr>
            <p:grpSpPr>
              <a:xfrm>
                <a:off x="3094646" y="2596896"/>
                <a:ext cx="2712646" cy="991163"/>
                <a:chOff x="2428642" y="2768861"/>
                <a:chExt cx="1933930" cy="924450"/>
              </a:xfrm>
            </p:grpSpPr>
            <p:sp>
              <p:nvSpPr>
                <p:cNvPr id="80" name="TextBox 29"/>
                <p:cNvSpPr txBox="1"/>
                <p:nvPr/>
              </p:nvSpPr>
              <p:spPr>
                <a:xfrm>
                  <a:off x="3005696" y="2768861"/>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178AA1"/>
                      </a:solidFill>
                      <a:latin typeface="字魂59号-创粗黑" panose="00000500000000000000" pitchFamily="2" charset="-122"/>
                      <a:ea typeface="字魂59号-创粗黑" panose="00000500000000000000" pitchFamily="2" charset="-122"/>
                      <a:cs typeface="+mn-ea"/>
                      <a:sym typeface="+mn-lt"/>
                    </a:rPr>
                    <a:t>速度优化</a:t>
                  </a:r>
                </a:p>
              </p:txBody>
            </p:sp>
            <p:sp>
              <p:nvSpPr>
                <p:cNvPr id="81" name="TextBox 30"/>
                <p:cNvSpPr txBox="1"/>
                <p:nvPr/>
              </p:nvSpPr>
              <p:spPr>
                <a:xfrm>
                  <a:off x="2428642" y="3185480"/>
                  <a:ext cx="1933930"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尝试多线程非阻塞加载，并利用降采样，防止界面意外卡死</a:t>
                  </a:r>
                </a:p>
              </p:txBody>
            </p:sp>
          </p:grpSp>
        </p:grpSp>
        <p:grpSp>
          <p:nvGrpSpPr>
            <p:cNvPr id="8" name="组合 7">
              <a:extLst>
                <a:ext uri="{FF2B5EF4-FFF2-40B4-BE49-F238E27FC236}">
                  <a16:creationId xmlns:a16="http://schemas.microsoft.com/office/drawing/2014/main" id="{E3A06840-D0AB-4C75-AFA8-964C37E29B99}"/>
                </a:ext>
              </a:extLst>
            </p:cNvPr>
            <p:cNvGrpSpPr/>
            <p:nvPr/>
          </p:nvGrpSpPr>
          <p:grpSpPr>
            <a:xfrm>
              <a:off x="5999641" y="1376313"/>
              <a:ext cx="2716915" cy="2211770"/>
              <a:chOff x="5889812" y="1376313"/>
              <a:chExt cx="2716915" cy="2211770"/>
            </a:xfrm>
          </p:grpSpPr>
          <p:cxnSp>
            <p:nvCxnSpPr>
              <p:cNvPr id="66" name="Straight Connector 7"/>
              <p:cNvCxnSpPr/>
              <p:nvPr/>
            </p:nvCxnSpPr>
            <p:spPr>
              <a:xfrm>
                <a:off x="6318077" y="2482455"/>
                <a:ext cx="1842538"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7" name="TextBox 8"/>
              <p:cNvSpPr txBox="1"/>
              <p:nvPr/>
            </p:nvSpPr>
            <p:spPr>
              <a:xfrm>
                <a:off x="6532628"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3"/>
                    </a:solidFill>
                    <a:latin typeface="字魂59号-创粗黑" panose="00000500000000000000" pitchFamily="2" charset="-122"/>
                    <a:ea typeface="字魂59号-创粗黑" panose="00000500000000000000" pitchFamily="2" charset="-122"/>
                    <a:cs typeface="+mn-ea"/>
                    <a:sym typeface="+mn-lt"/>
                  </a:rPr>
                  <a:t>03</a:t>
                </a:r>
              </a:p>
            </p:txBody>
          </p:sp>
          <p:cxnSp>
            <p:nvCxnSpPr>
              <p:cNvPr id="68" name="Straight Connector 9"/>
              <p:cNvCxnSpPr/>
              <p:nvPr/>
            </p:nvCxnSpPr>
            <p:spPr>
              <a:xfrm>
                <a:off x="6342778" y="1376313"/>
                <a:ext cx="1842538" cy="0"/>
              </a:xfrm>
              <a:prstGeom prst="line">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31"/>
              <p:cNvGrpSpPr/>
              <p:nvPr/>
            </p:nvGrpSpPr>
            <p:grpSpPr>
              <a:xfrm>
                <a:off x="5889812" y="2596907"/>
                <a:ext cx="2716915" cy="991176"/>
                <a:chOff x="4421407" y="2768853"/>
                <a:chExt cx="1936974" cy="924456"/>
              </a:xfrm>
            </p:grpSpPr>
            <p:sp>
              <p:nvSpPr>
                <p:cNvPr id="78" name="TextBox 32"/>
                <p:cNvSpPr txBox="1"/>
                <p:nvPr/>
              </p:nvSpPr>
              <p:spPr>
                <a:xfrm>
                  <a:off x="5004941" y="2768853"/>
                  <a:ext cx="790505" cy="399812"/>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0A693"/>
                      </a:solidFill>
                      <a:latin typeface="字魂59号-创粗黑" panose="00000500000000000000" pitchFamily="2" charset="-122"/>
                      <a:ea typeface="字魂59号-创粗黑" panose="00000500000000000000" pitchFamily="2" charset="-122"/>
                      <a:cs typeface="+mn-ea"/>
                      <a:sym typeface="+mn-lt"/>
                    </a:rPr>
                    <a:t>多视图</a:t>
                  </a:r>
                </a:p>
              </p:txBody>
            </p:sp>
            <p:sp>
              <p:nvSpPr>
                <p:cNvPr id="79" name="TextBox 33"/>
                <p:cNvSpPr txBox="1"/>
                <p:nvPr/>
              </p:nvSpPr>
              <p:spPr>
                <a:xfrm>
                  <a:off x="4421407" y="3185478"/>
                  <a:ext cx="193697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添加</a:t>
                  </a:r>
                  <a:r>
                    <a:rPr lang="en-US" altLang="zh-CN" sz="1200" dirty="0">
                      <a:solidFill>
                        <a:schemeClr val="tx2"/>
                      </a:solidFill>
                      <a:latin typeface="字魂59号-创粗黑" panose="00000500000000000000" pitchFamily="2" charset="-122"/>
                      <a:ea typeface="字魂59号-创粗黑" panose="00000500000000000000" pitchFamily="2" charset="-122"/>
                      <a:cs typeface="+mn-ea"/>
                      <a:sym typeface="+mn-lt"/>
                    </a:rPr>
                    <a:t>2D</a:t>
                  </a: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视图使用户能同时从多维度预览结果，便于观察比对</a:t>
                  </a:r>
                </a:p>
              </p:txBody>
            </p:sp>
          </p:grpSp>
        </p:grpSp>
        <p:grpSp>
          <p:nvGrpSpPr>
            <p:cNvPr id="9" name="组合 8">
              <a:extLst>
                <a:ext uri="{FF2B5EF4-FFF2-40B4-BE49-F238E27FC236}">
                  <a16:creationId xmlns:a16="http://schemas.microsoft.com/office/drawing/2014/main" id="{4E137354-7E2F-4B63-89B6-7E946C987935}"/>
                </a:ext>
              </a:extLst>
            </p:cNvPr>
            <p:cNvGrpSpPr/>
            <p:nvPr/>
          </p:nvGrpSpPr>
          <p:grpSpPr>
            <a:xfrm>
              <a:off x="8760039" y="1376313"/>
              <a:ext cx="3159333" cy="2255983"/>
              <a:chOff x="8668164" y="1376313"/>
              <a:chExt cx="3159333" cy="2255983"/>
            </a:xfrm>
          </p:grpSpPr>
          <p:cxnSp>
            <p:nvCxnSpPr>
              <p:cNvPr id="69" name="Straight Connector 10"/>
              <p:cNvCxnSpPr/>
              <p:nvPr/>
            </p:nvCxnSpPr>
            <p:spPr>
              <a:xfrm>
                <a:off x="9296153" y="2482455"/>
                <a:ext cx="1842538"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0" name="TextBox 11"/>
              <p:cNvSpPr txBox="1"/>
              <p:nvPr/>
            </p:nvSpPr>
            <p:spPr>
              <a:xfrm>
                <a:off x="9495955" y="1434407"/>
                <a:ext cx="1442921"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4"/>
                    </a:solidFill>
                    <a:latin typeface="字魂59号-创粗黑" panose="00000500000000000000" pitchFamily="2" charset="-122"/>
                    <a:ea typeface="字魂59号-创粗黑" panose="00000500000000000000" pitchFamily="2" charset="-122"/>
                    <a:cs typeface="+mn-ea"/>
                    <a:sym typeface="+mn-lt"/>
                  </a:rPr>
                  <a:t>04</a:t>
                </a:r>
              </a:p>
            </p:txBody>
          </p:sp>
          <p:cxnSp>
            <p:nvCxnSpPr>
              <p:cNvPr id="71" name="Straight Connector 12"/>
              <p:cNvCxnSpPr/>
              <p:nvPr/>
            </p:nvCxnSpPr>
            <p:spPr>
              <a:xfrm>
                <a:off x="9320854" y="1376313"/>
                <a:ext cx="1842538" cy="0"/>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34"/>
              <p:cNvGrpSpPr/>
              <p:nvPr/>
            </p:nvGrpSpPr>
            <p:grpSpPr>
              <a:xfrm>
                <a:off x="8668164" y="2596906"/>
                <a:ext cx="3159333" cy="1035390"/>
                <a:chOff x="6402191" y="2768880"/>
                <a:chExt cx="2252391" cy="965704"/>
              </a:xfrm>
            </p:grpSpPr>
            <p:sp>
              <p:nvSpPr>
                <p:cNvPr id="76" name="TextBox 35"/>
                <p:cNvSpPr txBox="1"/>
                <p:nvPr/>
              </p:nvSpPr>
              <p:spPr>
                <a:xfrm>
                  <a:off x="7133056" y="2768880"/>
                  <a:ext cx="790506" cy="416581"/>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5268A5"/>
                      </a:solidFill>
                      <a:latin typeface="字魂59号-创粗黑" panose="00000500000000000000" pitchFamily="2" charset="-122"/>
                      <a:ea typeface="字魂59号-创粗黑" panose="00000500000000000000" pitchFamily="2" charset="-122"/>
                      <a:cs typeface="+mn-ea"/>
                      <a:sym typeface="+mn-lt"/>
                    </a:rPr>
                    <a:t>后处理</a:t>
                  </a:r>
                </a:p>
              </p:txBody>
            </p:sp>
            <p:sp>
              <p:nvSpPr>
                <p:cNvPr id="77" name="TextBox 36"/>
                <p:cNvSpPr txBox="1"/>
                <p:nvPr/>
              </p:nvSpPr>
              <p:spPr>
                <a:xfrm>
                  <a:off x="6402191" y="3185480"/>
                  <a:ext cx="2252391" cy="549104"/>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对图像与标签做后处理，排除网络误分割部分，达到更好的显示效果</a:t>
                  </a:r>
                </a:p>
              </p:txBody>
            </p:sp>
          </p:grpSp>
        </p:grpSp>
      </p:grpSp>
      <p:grpSp>
        <p:nvGrpSpPr>
          <p:cNvPr id="10" name="组合 9">
            <a:extLst>
              <a:ext uri="{FF2B5EF4-FFF2-40B4-BE49-F238E27FC236}">
                <a16:creationId xmlns:a16="http://schemas.microsoft.com/office/drawing/2014/main" id="{30E8D60D-FED4-4C86-8341-C8054F5912ED}"/>
              </a:ext>
            </a:extLst>
          </p:cNvPr>
          <p:cNvGrpSpPr/>
          <p:nvPr/>
        </p:nvGrpSpPr>
        <p:grpSpPr>
          <a:xfrm>
            <a:off x="364504" y="3913109"/>
            <a:ext cx="2890597" cy="2297033"/>
            <a:chOff x="364504" y="3913109"/>
            <a:chExt cx="2890597" cy="2297033"/>
          </a:xfrm>
        </p:grpSpPr>
        <p:cxnSp>
          <p:nvCxnSpPr>
            <p:cNvPr id="36" name="Straight Connector 13"/>
            <p:cNvCxnSpPr/>
            <p:nvPr/>
          </p:nvCxnSpPr>
          <p:spPr>
            <a:xfrm>
              <a:off x="839198" y="5019250"/>
              <a:ext cx="1941223"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7" name="TextBox 14"/>
            <p:cNvSpPr txBox="1"/>
            <p:nvPr/>
          </p:nvSpPr>
          <p:spPr>
            <a:xfrm>
              <a:off x="1049704"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2"/>
                  </a:solidFill>
                  <a:latin typeface="字魂59号-创粗黑" panose="00000500000000000000" pitchFamily="2" charset="-122"/>
                  <a:ea typeface="字魂59号-创粗黑" panose="00000500000000000000" pitchFamily="2" charset="-122"/>
                  <a:cs typeface="+mn-ea"/>
                  <a:sym typeface="+mn-lt"/>
                </a:rPr>
                <a:t>08</a:t>
              </a:r>
            </a:p>
          </p:txBody>
        </p:sp>
        <p:cxnSp>
          <p:nvCxnSpPr>
            <p:cNvPr id="38" name="Straight Connector 15"/>
            <p:cNvCxnSpPr/>
            <p:nvPr/>
          </p:nvCxnSpPr>
          <p:spPr>
            <a:xfrm>
              <a:off x="839198" y="3913109"/>
              <a:ext cx="1941223"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grpSp>
          <p:nvGrpSpPr>
            <p:cNvPr id="48" name="Group 37"/>
            <p:cNvGrpSpPr/>
            <p:nvPr/>
          </p:nvGrpSpPr>
          <p:grpSpPr>
            <a:xfrm>
              <a:off x="364504" y="5201887"/>
              <a:ext cx="2890597" cy="1008255"/>
              <a:chOff x="3694496" y="5198527"/>
              <a:chExt cx="1956034" cy="940394"/>
            </a:xfrm>
          </p:grpSpPr>
          <p:sp>
            <p:nvSpPr>
              <p:cNvPr id="58" name="TextBox 38"/>
              <p:cNvSpPr txBox="1"/>
              <p:nvPr/>
            </p:nvSpPr>
            <p:spPr>
              <a:xfrm>
                <a:off x="4282603" y="519852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178AA1"/>
                    </a:solidFill>
                    <a:latin typeface="字魂59号-创粗黑" panose="00000500000000000000" pitchFamily="2" charset="-122"/>
                    <a:ea typeface="字魂59号-创粗黑" panose="00000500000000000000" pitchFamily="2" charset="-122"/>
                    <a:cs typeface="+mn-ea"/>
                    <a:sym typeface="+mn-lt"/>
                  </a:rPr>
                  <a:t>损失函数</a:t>
                </a:r>
              </a:p>
            </p:txBody>
          </p:sp>
          <p:sp>
            <p:nvSpPr>
              <p:cNvPr id="59" name="TextBox 39"/>
              <p:cNvSpPr txBox="1"/>
              <p:nvPr/>
            </p:nvSpPr>
            <p:spPr>
              <a:xfrm>
                <a:off x="3694496" y="5631090"/>
                <a:ext cx="195603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在当前框架的基础上优化损失函数，增强网络的泛化能力</a:t>
                </a:r>
              </a:p>
            </p:txBody>
          </p:sp>
        </p:grpSp>
      </p:grpSp>
      <p:grpSp>
        <p:nvGrpSpPr>
          <p:cNvPr id="11" name="组合 10">
            <a:extLst>
              <a:ext uri="{FF2B5EF4-FFF2-40B4-BE49-F238E27FC236}">
                <a16:creationId xmlns:a16="http://schemas.microsoft.com/office/drawing/2014/main" id="{B3AE0B25-3F1B-4204-A135-40B0BEF63D8F}"/>
              </a:ext>
            </a:extLst>
          </p:cNvPr>
          <p:cNvGrpSpPr/>
          <p:nvPr/>
        </p:nvGrpSpPr>
        <p:grpSpPr>
          <a:xfrm>
            <a:off x="3199308" y="3913109"/>
            <a:ext cx="2857934" cy="2297033"/>
            <a:chOff x="3235542" y="3913109"/>
            <a:chExt cx="2857934" cy="2297033"/>
          </a:xfrm>
        </p:grpSpPr>
        <p:cxnSp>
          <p:nvCxnSpPr>
            <p:cNvPr id="39" name="Straight Connector 16"/>
            <p:cNvCxnSpPr/>
            <p:nvPr/>
          </p:nvCxnSpPr>
          <p:spPr>
            <a:xfrm>
              <a:off x="3693897" y="5019250"/>
              <a:ext cx="1941223" cy="0"/>
            </a:xfrm>
            <a:prstGeom prst="line">
              <a:avLst/>
            </a:prstGeom>
            <a:ln w="50800">
              <a:solidFill>
                <a:schemeClr val="accent1"/>
              </a:solidFill>
              <a:headEnd type="none"/>
            </a:ln>
          </p:spPr>
          <p:style>
            <a:lnRef idx="1">
              <a:schemeClr val="accent1"/>
            </a:lnRef>
            <a:fillRef idx="0">
              <a:schemeClr val="accent1"/>
            </a:fillRef>
            <a:effectRef idx="0">
              <a:schemeClr val="accent1"/>
            </a:effectRef>
            <a:fontRef idx="minor">
              <a:schemeClr val="tx1"/>
            </a:fontRef>
          </p:style>
        </p:cxnSp>
        <p:sp>
          <p:nvSpPr>
            <p:cNvPr id="40" name="TextBox 17"/>
            <p:cNvSpPr txBox="1"/>
            <p:nvPr/>
          </p:nvSpPr>
          <p:spPr>
            <a:xfrm>
              <a:off x="3904403"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1"/>
                  </a:solidFill>
                  <a:latin typeface="字魂59号-创粗黑" panose="00000500000000000000" pitchFamily="2" charset="-122"/>
                  <a:ea typeface="字魂59号-创粗黑" panose="00000500000000000000" pitchFamily="2" charset="-122"/>
                  <a:cs typeface="+mn-ea"/>
                  <a:sym typeface="+mn-lt"/>
                </a:rPr>
                <a:t>07</a:t>
              </a:r>
            </a:p>
          </p:txBody>
        </p:sp>
        <p:cxnSp>
          <p:nvCxnSpPr>
            <p:cNvPr id="41" name="Straight Connector 18"/>
            <p:cNvCxnSpPr/>
            <p:nvPr/>
          </p:nvCxnSpPr>
          <p:spPr>
            <a:xfrm>
              <a:off x="3693897" y="3913109"/>
              <a:ext cx="1941223" cy="0"/>
            </a:xfrm>
            <a:prstGeom prst="line">
              <a:avLst/>
            </a:prstGeom>
            <a:ln w="50800">
              <a:solidFill>
                <a:schemeClr val="accent1"/>
              </a:solidFill>
              <a:headEnd type="triangle"/>
            </a:ln>
          </p:spPr>
          <p:style>
            <a:lnRef idx="1">
              <a:schemeClr val="accent1"/>
            </a:lnRef>
            <a:fillRef idx="0">
              <a:schemeClr val="accent1"/>
            </a:fillRef>
            <a:effectRef idx="0">
              <a:schemeClr val="accent1"/>
            </a:effectRef>
            <a:fontRef idx="minor">
              <a:schemeClr val="tx1"/>
            </a:fontRef>
          </p:style>
        </p:cxnSp>
        <p:grpSp>
          <p:nvGrpSpPr>
            <p:cNvPr id="49" name="Group 40"/>
            <p:cNvGrpSpPr/>
            <p:nvPr/>
          </p:nvGrpSpPr>
          <p:grpSpPr>
            <a:xfrm>
              <a:off x="3235542" y="5201887"/>
              <a:ext cx="2857934" cy="1008255"/>
              <a:chOff x="5579919" y="5198527"/>
              <a:chExt cx="1933930" cy="940394"/>
            </a:xfrm>
          </p:grpSpPr>
          <p:sp>
            <p:nvSpPr>
              <p:cNvPr id="56" name="TextBox 41"/>
              <p:cNvSpPr txBox="1"/>
              <p:nvPr/>
            </p:nvSpPr>
            <p:spPr>
              <a:xfrm>
                <a:off x="6156974" y="519852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4276AA"/>
                    </a:solidFill>
                    <a:latin typeface="字魂59号-创粗黑" panose="00000500000000000000" pitchFamily="2" charset="-122"/>
                    <a:ea typeface="字魂59号-创粗黑" panose="00000500000000000000" pitchFamily="2" charset="-122"/>
                    <a:cs typeface="+mn-ea"/>
                    <a:sym typeface="+mn-lt"/>
                  </a:rPr>
                  <a:t>领域知识</a:t>
                </a:r>
              </a:p>
            </p:txBody>
          </p:sp>
          <p:sp>
            <p:nvSpPr>
              <p:cNvPr id="57" name="TextBox 42"/>
              <p:cNvSpPr txBox="1"/>
              <p:nvPr/>
            </p:nvSpPr>
            <p:spPr>
              <a:xfrm>
                <a:off x="5579919" y="5631090"/>
                <a:ext cx="1933930"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将冠脉管腔结构先验知识嵌入，使网络更易识别对应区域</a:t>
                </a:r>
              </a:p>
            </p:txBody>
          </p:sp>
        </p:grpSp>
      </p:grpSp>
      <p:grpSp>
        <p:nvGrpSpPr>
          <p:cNvPr id="12" name="组合 11">
            <a:extLst>
              <a:ext uri="{FF2B5EF4-FFF2-40B4-BE49-F238E27FC236}">
                <a16:creationId xmlns:a16="http://schemas.microsoft.com/office/drawing/2014/main" id="{90C64A74-C630-4481-AB20-79F03D99A1C6}"/>
              </a:ext>
            </a:extLst>
          </p:cNvPr>
          <p:cNvGrpSpPr/>
          <p:nvPr/>
        </p:nvGrpSpPr>
        <p:grpSpPr>
          <a:xfrm>
            <a:off x="6001449" y="3913109"/>
            <a:ext cx="2862431" cy="2297055"/>
            <a:chOff x="6001092" y="3913109"/>
            <a:chExt cx="2862431" cy="2297055"/>
          </a:xfrm>
        </p:grpSpPr>
        <p:cxnSp>
          <p:nvCxnSpPr>
            <p:cNvPr id="42" name="Straight Connector 19"/>
            <p:cNvCxnSpPr/>
            <p:nvPr/>
          </p:nvCxnSpPr>
          <p:spPr>
            <a:xfrm>
              <a:off x="6450296" y="5019250"/>
              <a:ext cx="1941223" cy="0"/>
            </a:xfrm>
            <a:prstGeom prst="line">
              <a:avLst/>
            </a:prstGeom>
            <a:ln w="50800">
              <a:solidFill>
                <a:schemeClr val="accent6"/>
              </a:solidFill>
              <a:headEnd type="none"/>
            </a:ln>
          </p:spPr>
          <p:style>
            <a:lnRef idx="1">
              <a:schemeClr val="accent1"/>
            </a:lnRef>
            <a:fillRef idx="0">
              <a:schemeClr val="accent1"/>
            </a:fillRef>
            <a:effectRef idx="0">
              <a:schemeClr val="accent1"/>
            </a:effectRef>
            <a:fontRef idx="minor">
              <a:schemeClr val="tx1"/>
            </a:fontRef>
          </p:style>
        </p:cxnSp>
        <p:sp>
          <p:nvSpPr>
            <p:cNvPr id="43" name="TextBox 20"/>
            <p:cNvSpPr txBox="1"/>
            <p:nvPr/>
          </p:nvSpPr>
          <p:spPr>
            <a:xfrm>
              <a:off x="6676342"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6"/>
                  </a:solidFill>
                  <a:latin typeface="字魂59号-创粗黑" panose="00000500000000000000" pitchFamily="2" charset="-122"/>
                  <a:ea typeface="字魂59号-创粗黑" panose="00000500000000000000" pitchFamily="2" charset="-122"/>
                  <a:cs typeface="+mn-ea"/>
                  <a:sym typeface="+mn-lt"/>
                </a:rPr>
                <a:t>06</a:t>
              </a:r>
            </a:p>
          </p:txBody>
        </p:sp>
        <p:cxnSp>
          <p:nvCxnSpPr>
            <p:cNvPr id="44" name="Straight Connector 21"/>
            <p:cNvCxnSpPr/>
            <p:nvPr/>
          </p:nvCxnSpPr>
          <p:spPr>
            <a:xfrm>
              <a:off x="6480945" y="3913109"/>
              <a:ext cx="1941223" cy="0"/>
            </a:xfrm>
            <a:prstGeom prst="line">
              <a:avLst/>
            </a:prstGeom>
            <a:ln w="5080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grpSp>
          <p:nvGrpSpPr>
            <p:cNvPr id="50" name="Group 43"/>
            <p:cNvGrpSpPr/>
            <p:nvPr/>
          </p:nvGrpSpPr>
          <p:grpSpPr>
            <a:xfrm>
              <a:off x="6001092" y="5201890"/>
              <a:ext cx="2862431" cy="1008274"/>
              <a:chOff x="7572684" y="5198517"/>
              <a:chExt cx="1936974" cy="940409"/>
            </a:xfrm>
          </p:grpSpPr>
          <p:sp>
            <p:nvSpPr>
              <p:cNvPr id="54" name="TextBox 44"/>
              <p:cNvSpPr txBox="1"/>
              <p:nvPr/>
            </p:nvSpPr>
            <p:spPr>
              <a:xfrm>
                <a:off x="8151261" y="5198517"/>
                <a:ext cx="779824"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778495"/>
                    </a:solidFill>
                    <a:latin typeface="字魂59号-创粗黑" panose="00000500000000000000" pitchFamily="2" charset="-122"/>
                    <a:ea typeface="字魂59号-创粗黑" panose="00000500000000000000" pitchFamily="2" charset="-122"/>
                    <a:cs typeface="+mn-ea"/>
                    <a:sym typeface="+mn-lt"/>
                  </a:rPr>
                  <a:t>深度监督</a:t>
                </a:r>
              </a:p>
            </p:txBody>
          </p:sp>
          <p:sp>
            <p:nvSpPr>
              <p:cNvPr id="55" name="TextBox 45"/>
              <p:cNvSpPr txBox="1"/>
              <p:nvPr/>
            </p:nvSpPr>
            <p:spPr>
              <a:xfrm>
                <a:off x="7572684" y="5631095"/>
                <a:ext cx="1936974" cy="507831"/>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在网络层中间加入损失，实现更精确的监督，充分利用样本</a:t>
                </a:r>
              </a:p>
            </p:txBody>
          </p:sp>
        </p:grpSp>
      </p:grpSp>
      <p:grpSp>
        <p:nvGrpSpPr>
          <p:cNvPr id="13" name="组合 12">
            <a:extLst>
              <a:ext uri="{FF2B5EF4-FFF2-40B4-BE49-F238E27FC236}">
                <a16:creationId xmlns:a16="http://schemas.microsoft.com/office/drawing/2014/main" id="{666F5448-EA7A-4497-AE25-5CC3EBE7200F}"/>
              </a:ext>
            </a:extLst>
          </p:cNvPr>
          <p:cNvGrpSpPr/>
          <p:nvPr/>
        </p:nvGrpSpPr>
        <p:grpSpPr>
          <a:xfrm>
            <a:off x="8808087" y="3913109"/>
            <a:ext cx="3019410" cy="2297033"/>
            <a:chOff x="8808087" y="3913109"/>
            <a:chExt cx="3019410" cy="2297033"/>
          </a:xfrm>
        </p:grpSpPr>
        <p:cxnSp>
          <p:nvCxnSpPr>
            <p:cNvPr id="45" name="Straight Connector 22"/>
            <p:cNvCxnSpPr/>
            <p:nvPr/>
          </p:nvCxnSpPr>
          <p:spPr>
            <a:xfrm>
              <a:off x="9320530" y="5019250"/>
              <a:ext cx="1941223" cy="0"/>
            </a:xfrm>
            <a:prstGeom prst="line">
              <a:avLst/>
            </a:prstGeom>
            <a:ln w="50800">
              <a:solidFill>
                <a:schemeClr val="accent5"/>
              </a:solidFill>
              <a:headEnd type="none"/>
            </a:ln>
          </p:spPr>
          <p:style>
            <a:lnRef idx="1">
              <a:schemeClr val="accent1"/>
            </a:lnRef>
            <a:fillRef idx="0">
              <a:schemeClr val="accent1"/>
            </a:fillRef>
            <a:effectRef idx="0">
              <a:schemeClr val="accent1"/>
            </a:effectRef>
            <a:fontRef idx="minor">
              <a:schemeClr val="tx1"/>
            </a:fontRef>
          </p:style>
        </p:cxnSp>
        <p:sp>
          <p:nvSpPr>
            <p:cNvPr id="46" name="TextBox 23"/>
            <p:cNvSpPr txBox="1"/>
            <p:nvPr/>
          </p:nvSpPr>
          <p:spPr>
            <a:xfrm>
              <a:off x="9531038" y="3971203"/>
              <a:ext cx="1520203" cy="989959"/>
            </a:xfrm>
            <a:prstGeom prst="rect">
              <a:avLst/>
            </a:prstGeom>
            <a:noFill/>
          </p:spPr>
          <p:txBody>
            <a:bodyPr wrap="non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5400" b="1" dirty="0">
                  <a:solidFill>
                    <a:schemeClr val="accent5"/>
                  </a:solidFill>
                  <a:latin typeface="字魂59号-创粗黑" panose="00000500000000000000" pitchFamily="2" charset="-122"/>
                  <a:ea typeface="字魂59号-创粗黑" panose="00000500000000000000" pitchFamily="2" charset="-122"/>
                  <a:cs typeface="+mn-ea"/>
                  <a:sym typeface="+mn-lt"/>
                </a:rPr>
                <a:t>05</a:t>
              </a:r>
            </a:p>
          </p:txBody>
        </p:sp>
        <p:cxnSp>
          <p:nvCxnSpPr>
            <p:cNvPr id="47" name="Straight Connector 24"/>
            <p:cNvCxnSpPr/>
            <p:nvPr/>
          </p:nvCxnSpPr>
          <p:spPr>
            <a:xfrm>
              <a:off x="9351179" y="3913109"/>
              <a:ext cx="1941223" cy="0"/>
            </a:xfrm>
            <a:prstGeom prst="line">
              <a:avLst/>
            </a:prstGeom>
            <a:ln w="50800">
              <a:solidFill>
                <a:schemeClr val="accent5"/>
              </a:solidFill>
              <a:headEnd type="triangle"/>
            </a:ln>
          </p:spPr>
          <p:style>
            <a:lnRef idx="1">
              <a:schemeClr val="accent1"/>
            </a:lnRef>
            <a:fillRef idx="0">
              <a:schemeClr val="accent1"/>
            </a:fillRef>
            <a:effectRef idx="0">
              <a:schemeClr val="accent1"/>
            </a:effectRef>
            <a:fontRef idx="minor">
              <a:schemeClr val="tx1"/>
            </a:fontRef>
          </p:style>
        </p:cxnSp>
        <p:grpSp>
          <p:nvGrpSpPr>
            <p:cNvPr id="51" name="Group 46"/>
            <p:cNvGrpSpPr/>
            <p:nvPr/>
          </p:nvGrpSpPr>
          <p:grpSpPr>
            <a:xfrm>
              <a:off x="8808087" y="5201887"/>
              <a:ext cx="3019410" cy="1008255"/>
              <a:chOff x="9776670" y="5198527"/>
              <a:chExt cx="2043202" cy="940394"/>
            </a:xfrm>
          </p:grpSpPr>
          <p:sp>
            <p:nvSpPr>
              <p:cNvPr id="52" name="TextBox 47"/>
              <p:cNvSpPr txBox="1"/>
              <p:nvPr/>
            </p:nvSpPr>
            <p:spPr>
              <a:xfrm>
                <a:off x="10408361" y="5198527"/>
                <a:ext cx="779825" cy="307777"/>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5E5CA2"/>
                    </a:solidFill>
                    <a:latin typeface="字魂59号-创粗黑" panose="00000500000000000000" pitchFamily="2" charset="-122"/>
                    <a:ea typeface="字魂59号-创粗黑" panose="00000500000000000000" pitchFamily="2" charset="-122"/>
                    <a:cs typeface="+mn-ea"/>
                    <a:sym typeface="+mn-lt"/>
                  </a:rPr>
                  <a:t>狭窄检测</a:t>
                </a:r>
              </a:p>
            </p:txBody>
          </p:sp>
          <p:sp>
            <p:nvSpPr>
              <p:cNvPr id="53" name="TextBox 48"/>
              <p:cNvSpPr txBox="1"/>
              <p:nvPr/>
            </p:nvSpPr>
            <p:spPr>
              <a:xfrm>
                <a:off x="9776670" y="5631090"/>
                <a:ext cx="2043202" cy="507831"/>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schemeClr val="tx2"/>
                    </a:solidFill>
                    <a:latin typeface="字魂59号-创粗黑" panose="00000500000000000000" pitchFamily="2" charset="-122"/>
                    <a:ea typeface="字魂59号-创粗黑" panose="00000500000000000000" pitchFamily="2" charset="-122"/>
                    <a:cs typeface="+mn-ea"/>
                    <a:sym typeface="+mn-lt"/>
                  </a:rPr>
                  <a:t>学习并搭建成型的狭窄检测算法，在数据集中应用</a:t>
                </a:r>
              </a:p>
            </p:txBody>
          </p:sp>
        </p:grpSp>
      </p:grpSp>
    </p:spTree>
    <p:extLst>
      <p:ext uri="{BB962C8B-B14F-4D97-AF65-F5344CB8AC3E}">
        <p14:creationId xmlns:p14="http://schemas.microsoft.com/office/powerpoint/2010/main" val="25262002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10</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486435"/>
            <a:ext cx="6019060" cy="1885131"/>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文献调研</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文本框 12">
            <a:extLst>
              <a:ext uri="{FF2B5EF4-FFF2-40B4-BE49-F238E27FC236}">
                <a16:creationId xmlns:a16="http://schemas.microsoft.com/office/drawing/2014/main" id="{3ACBB0A1-7B9B-4D61-AE9F-90C1CE03D2E9}"/>
              </a:ext>
            </a:extLst>
          </p:cNvPr>
          <p:cNvSpPr txBox="1"/>
          <p:nvPr/>
        </p:nvSpPr>
        <p:spPr>
          <a:xfrm>
            <a:off x="6096000" y="3832132"/>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成对的多尺度</a:t>
            </a:r>
            <a:r>
              <a:rPr lang="en-US" altLang="zh-CN" sz="2000" dirty="0">
                <a:solidFill>
                  <a:srgbClr val="178AA1"/>
                </a:solidFill>
                <a:ea typeface="字魂59号-创粗黑" panose="00000500000000000000"/>
              </a:rPr>
              <a:t>3D</a:t>
            </a:r>
            <a:r>
              <a:rPr lang="zh-CN" altLang="en-US" sz="2000" dirty="0">
                <a:solidFill>
                  <a:srgbClr val="178AA1"/>
                </a:solidFill>
                <a:ea typeface="字魂59号-创粗黑" panose="00000500000000000000"/>
              </a:rPr>
              <a:t>深度卷积神经网络</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对于两种</a:t>
            </a:r>
            <a:r>
              <a:rPr lang="en-US" altLang="zh-CN" sz="2000" dirty="0">
                <a:solidFill>
                  <a:srgbClr val="178AA1"/>
                </a:solidFill>
                <a:ea typeface="字魂59号-创粗黑" panose="00000500000000000000"/>
              </a:rPr>
              <a:t>CACT</a:t>
            </a:r>
            <a:r>
              <a:rPr lang="zh-CN" altLang="en-US" sz="2000" dirty="0">
                <a:solidFill>
                  <a:srgbClr val="178AA1"/>
                </a:solidFill>
                <a:ea typeface="字魂59号-创粗黑" panose="00000500000000000000"/>
              </a:rPr>
              <a:t>数据的三维</a:t>
            </a:r>
            <a:r>
              <a:rPr lang="en-US" altLang="zh-CN" sz="2000" dirty="0">
                <a:solidFill>
                  <a:srgbClr val="178AA1"/>
                </a:solidFill>
                <a:ea typeface="字魂59号-创粗黑" panose="00000500000000000000"/>
              </a:rPr>
              <a:t>U-Net</a:t>
            </a:r>
            <a:r>
              <a:rPr lang="zh-CN" altLang="en-US" sz="2000" dirty="0">
                <a:solidFill>
                  <a:srgbClr val="178AA1"/>
                </a:solidFill>
                <a:ea typeface="字魂59号-创粗黑" panose="00000500000000000000"/>
              </a:rPr>
              <a:t>方法</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178AA1"/>
                </a:solidFill>
                <a:ea typeface="字魂59号-创粗黑" panose="00000500000000000000"/>
              </a:rPr>
              <a:t>图形卷积网络（</a:t>
            </a:r>
            <a:r>
              <a:rPr lang="en-US" altLang="zh-CN" sz="2000" dirty="0">
                <a:solidFill>
                  <a:srgbClr val="178AA1"/>
                </a:solidFill>
                <a:ea typeface="字魂59号-创粗黑" panose="00000500000000000000"/>
              </a:rPr>
              <a:t>GCNs</a:t>
            </a:r>
            <a:r>
              <a:rPr lang="zh-CN" altLang="en-US" sz="2000" dirty="0">
                <a:solidFill>
                  <a:srgbClr val="178AA1"/>
                </a:solidFill>
                <a:ea typeface="字魂59号-创粗黑" panose="00000500000000000000"/>
              </a:rPr>
              <a:t>）</a:t>
            </a:r>
            <a:endParaRPr lang="en-US" altLang="zh-CN" sz="2000" dirty="0">
              <a:solidFill>
                <a:srgbClr val="178AA1"/>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178AA1"/>
                </a:solidFill>
                <a:ea typeface="字魂59号-创粗黑" panose="00000500000000000000"/>
              </a:rPr>
              <a:t>…</a:t>
            </a:r>
          </a:p>
        </p:txBody>
      </p:sp>
      <p:pic>
        <p:nvPicPr>
          <p:cNvPr id="14" name="图片 13">
            <a:extLst>
              <a:ext uri="{FF2B5EF4-FFF2-40B4-BE49-F238E27FC236}">
                <a16:creationId xmlns:a16="http://schemas.microsoft.com/office/drawing/2014/main" id="{2C118514-3CF3-46DC-A429-238E80EED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8464" y="3866640"/>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625502" y="4271076"/>
            <a:ext cx="5566066"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pic>
        <p:nvPicPr>
          <p:cNvPr id="5" name="图片 4">
            <a:extLst>
              <a:ext uri="{FF2B5EF4-FFF2-40B4-BE49-F238E27FC236}">
                <a16:creationId xmlns:a16="http://schemas.microsoft.com/office/drawing/2014/main" id="{FF3655C0-25AB-4B51-AC13-1F5D8B1DB815}"/>
              </a:ext>
            </a:extLst>
          </p:cNvPr>
          <p:cNvPicPr>
            <a:picLocks noChangeAspect="1"/>
          </p:cNvPicPr>
          <p:nvPr/>
        </p:nvPicPr>
        <p:blipFill>
          <a:blip r:embed="rId4"/>
          <a:stretch>
            <a:fillRect/>
          </a:stretch>
        </p:blipFill>
        <p:spPr>
          <a:xfrm>
            <a:off x="7536627" y="1320424"/>
            <a:ext cx="1971487" cy="1981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E7662396-FA0C-4FB0-A60D-8DB8F6B5CE7D}"/>
              </a:ext>
            </a:extLst>
          </p:cNvPr>
          <p:cNvPicPr>
            <a:picLocks noChangeAspect="1"/>
          </p:cNvPicPr>
          <p:nvPr/>
        </p:nvPicPr>
        <p:blipFill>
          <a:blip r:embed="rId5"/>
          <a:stretch>
            <a:fillRect/>
          </a:stretch>
        </p:blipFill>
        <p:spPr>
          <a:xfrm>
            <a:off x="2268017" y="3947781"/>
            <a:ext cx="1875769" cy="1895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pic>
        <p:nvPicPr>
          <p:cNvPr id="5" name="图片 4">
            <a:extLst>
              <a:ext uri="{FF2B5EF4-FFF2-40B4-BE49-F238E27FC236}">
                <a16:creationId xmlns:a16="http://schemas.microsoft.com/office/drawing/2014/main" id="{6F1E9243-8FD9-446C-89E5-CCBCF360A901}"/>
              </a:ext>
            </a:extLst>
          </p:cNvPr>
          <p:cNvPicPr>
            <a:picLocks noChangeAspect="1"/>
          </p:cNvPicPr>
          <p:nvPr/>
        </p:nvPicPr>
        <p:blipFill>
          <a:blip r:embed="rId4"/>
          <a:stretch>
            <a:fillRect/>
          </a:stretch>
        </p:blipFill>
        <p:spPr>
          <a:xfrm>
            <a:off x="7862348" y="3680883"/>
            <a:ext cx="1874519" cy="1888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CB192915-6CC2-428D-96BB-4DF7B3A653E8}"/>
              </a:ext>
            </a:extLst>
          </p:cNvPr>
          <p:cNvPicPr>
            <a:picLocks noChangeAspect="1"/>
          </p:cNvPicPr>
          <p:nvPr/>
        </p:nvPicPr>
        <p:blipFill>
          <a:blip r:embed="rId5"/>
          <a:stretch>
            <a:fillRect/>
          </a:stretch>
        </p:blipFill>
        <p:spPr>
          <a:xfrm>
            <a:off x="2301044" y="1353398"/>
            <a:ext cx="1914121" cy="1918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设计目标</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考生</a:t>
              </a:r>
              <a:r>
                <a:rPr lang="en-US" altLang="zh-CN"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考官网络</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考生</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考官网络</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a:extLst>
              <a:ext uri="{FF2B5EF4-FFF2-40B4-BE49-F238E27FC236}">
                <a16:creationId xmlns:a16="http://schemas.microsoft.com/office/drawing/2014/main" id="{F3C9764B-ABC5-49E5-BCA3-4751F9F69EAF}"/>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1" name="图片 90">
            <a:extLst>
              <a:ext uri="{FF2B5EF4-FFF2-40B4-BE49-F238E27FC236}">
                <a16:creationId xmlns:a16="http://schemas.microsoft.com/office/drawing/2014/main" id="{E6416F46-871A-472A-8963-73228ABC6F8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9" name="组合 8">
            <a:extLst>
              <a:ext uri="{FF2B5EF4-FFF2-40B4-BE49-F238E27FC236}">
                <a16:creationId xmlns:a16="http://schemas.microsoft.com/office/drawing/2014/main" id="{C333DE3B-4617-4D55-AFA4-A285A8C57D54}"/>
              </a:ext>
            </a:extLst>
          </p:cNvPr>
          <p:cNvGrpSpPr/>
          <p:nvPr/>
        </p:nvGrpSpPr>
        <p:grpSpPr>
          <a:xfrm>
            <a:off x="7033202" y="1361158"/>
            <a:ext cx="5360509" cy="2381666"/>
            <a:chOff x="1370091" y="1246751"/>
            <a:chExt cx="9823350" cy="4364499"/>
          </a:xfrm>
        </p:grpSpPr>
        <p:sp>
          <p:nvSpPr>
            <p:cNvPr id="45" name="矩形 44"/>
            <p:cNvSpPr/>
            <p:nvPr/>
          </p:nvSpPr>
          <p:spPr>
            <a:xfrm rot="10800000" flipV="1">
              <a:off x="7286518" y="1946343"/>
              <a:ext cx="3906923" cy="276999"/>
            </a:xfrm>
            <a:prstGeom prst="rect">
              <a:avLst/>
            </a:prstGeom>
            <a:noFill/>
          </p:spPr>
          <p:txBody>
            <a:bodyPr wrap="square" lIns="91440" tIns="45720" rIns="91440" bIns="45720">
              <a:spAutoFit/>
            </a:bodyPr>
            <a:lstStyle/>
            <a:p>
              <a:pPr algn="ctr"/>
              <a:r>
                <a:rPr lang="zh-CN" altLang="en-US" sz="1200" dirty="0">
                  <a:ln w="0"/>
                  <a:solidFill>
                    <a:srgbClr val="5E5CA2"/>
                  </a:solidFill>
                  <a:ea typeface="字魂59号-创粗黑" panose="00000500000000000000"/>
                </a:rPr>
                <a:t>特征图 </a:t>
              </a:r>
              <a:r>
                <a:rPr lang="en-US" altLang="zh-CN" sz="1200" dirty="0">
                  <a:ln w="0"/>
                  <a:solidFill>
                    <a:srgbClr val="5E5CA2"/>
                  </a:solidFill>
                  <a:ea typeface="字魂59号-创粗黑" panose="00000500000000000000"/>
                </a:rPr>
                <a:t>y</a:t>
              </a:r>
              <a:r>
                <a:rPr lang="en-US" altLang="zh-CN" sz="1000" dirty="0">
                  <a:ln w="0"/>
                  <a:solidFill>
                    <a:srgbClr val="5E5CA2"/>
                  </a:solidFill>
                  <a:ea typeface="字魂59号-创粗黑" panose="00000500000000000000"/>
                </a:rPr>
                <a:t>3</a:t>
              </a:r>
              <a:r>
                <a:rPr lang="en-US" altLang="zh-CN" sz="1200" dirty="0">
                  <a:ln w="0"/>
                  <a:solidFill>
                    <a:srgbClr val="5E5CA2"/>
                  </a:solidFill>
                  <a:ea typeface="字魂59号-创粗黑" panose="00000500000000000000"/>
                </a:rPr>
                <a:t>’</a:t>
              </a:r>
              <a:endParaRPr lang="en-US" altLang="zh-CN" sz="1200" b="0" cap="none" spc="0" dirty="0">
                <a:ln w="0"/>
                <a:solidFill>
                  <a:srgbClr val="5E5CA2"/>
                </a:solidFill>
                <a:ea typeface="字魂59号-创粗黑" panose="00000500000000000000"/>
              </a:endParaRPr>
            </a:p>
          </p:txBody>
        </p:sp>
        <p:grpSp>
          <p:nvGrpSpPr>
            <p:cNvPr id="8" name="组合 7">
              <a:extLst>
                <a:ext uri="{FF2B5EF4-FFF2-40B4-BE49-F238E27FC236}">
                  <a16:creationId xmlns:a16="http://schemas.microsoft.com/office/drawing/2014/main" id="{C09705DD-E85A-45DD-B052-B79885A964D7}"/>
                </a:ext>
              </a:extLst>
            </p:cNvPr>
            <p:cNvGrpSpPr/>
            <p:nvPr/>
          </p:nvGrpSpPr>
          <p:grpSpPr>
            <a:xfrm>
              <a:off x="1370091" y="1246751"/>
              <a:ext cx="8642327" cy="4364499"/>
              <a:chOff x="1370091" y="1246751"/>
              <a:chExt cx="8642327" cy="4364499"/>
            </a:xfrm>
          </p:grpSpPr>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687149"/>
                <a:ext cx="2635968" cy="276999"/>
              </a:xfrm>
              <a:prstGeom prst="rect">
                <a:avLst/>
              </a:prstGeom>
              <a:noFill/>
            </p:spPr>
            <p:txBody>
              <a:bodyPr wrap="square" lIns="91440" tIns="45720" rIns="91440" bIns="45720">
                <a:spAutoFit/>
              </a:bodyPr>
              <a:lstStyle/>
              <a:p>
                <a:pPr algn="ctr"/>
                <a:r>
                  <a:rPr lang="zh-CN" altLang="en-US" sz="1200" b="0" cap="none" spc="0" dirty="0">
                    <a:ln w="0"/>
                    <a:solidFill>
                      <a:srgbClr val="5E5CA2"/>
                    </a:solidFill>
                    <a:ea typeface="字魂59号-创粗黑" panose="00000500000000000000"/>
                  </a:rPr>
                  <a:t>训练后的考官网络</a:t>
                </a:r>
                <a:endParaRPr lang="en-US" altLang="zh-CN" sz="12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1" y="4543693"/>
                <a:ext cx="2132833" cy="276999"/>
              </a:xfrm>
              <a:prstGeom prst="rect">
                <a:avLst/>
              </a:prstGeom>
              <a:noFill/>
            </p:spPr>
            <p:txBody>
              <a:bodyPr wrap="square" lIns="91440" tIns="45720" rIns="91440" bIns="45720">
                <a:spAutoFit/>
              </a:bodyPr>
              <a:lstStyle/>
              <a:p>
                <a:pPr algn="ctr"/>
                <a:r>
                  <a:rPr lang="en-US" altLang="zh-CN" sz="12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370091" y="1246751"/>
                <a:ext cx="3302893" cy="4364499"/>
                <a:chOff x="1370091" y="1231542"/>
                <a:chExt cx="3302893"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370091" y="2899949"/>
                  <a:ext cx="1879688" cy="261610"/>
                </a:xfrm>
                <a:prstGeom prst="rect">
                  <a:avLst/>
                </a:prstGeom>
                <a:noFill/>
              </p:spPr>
              <p:txBody>
                <a:bodyPr wrap="square" lIns="91440" tIns="45720" rIns="91440" bIns="45720">
                  <a:spAutoFit/>
                </a:bodyPr>
                <a:lstStyle/>
                <a:p>
                  <a:pPr algn="ctr"/>
                  <a:r>
                    <a:rPr lang="zh-CN" altLang="en-US" sz="1100" dirty="0">
                      <a:ln w="0"/>
                      <a:solidFill>
                        <a:srgbClr val="40A693"/>
                      </a:solidFill>
                      <a:ea typeface="字魂59号-创粗黑" panose="00000500000000000000"/>
                    </a:rPr>
                    <a:t>输出 </a:t>
                  </a:r>
                  <a:r>
                    <a:rPr lang="en-US" altLang="zh-CN" sz="1100" dirty="0">
                      <a:ln w="0"/>
                      <a:solidFill>
                        <a:srgbClr val="40A693"/>
                      </a:solidFill>
                      <a:ea typeface="字魂59号-创粗黑" panose="00000500000000000000"/>
                    </a:rPr>
                    <a:t>y</a:t>
                  </a:r>
                  <a:r>
                    <a:rPr lang="en-US" altLang="zh-CN" sz="900" dirty="0">
                      <a:ln w="0"/>
                      <a:solidFill>
                        <a:srgbClr val="40A693"/>
                      </a:solidFill>
                      <a:ea typeface="字魂59号-创粗黑" panose="00000500000000000000"/>
                    </a:rPr>
                    <a:t>2</a:t>
                  </a:r>
                  <a:r>
                    <a:rPr lang="en-US" altLang="zh-CN" sz="1100" dirty="0">
                      <a:ln w="0"/>
                      <a:solidFill>
                        <a:srgbClr val="40A693"/>
                      </a:solidFill>
                      <a:ea typeface="字魂59号-创粗黑" panose="00000500000000000000"/>
                    </a:rPr>
                    <a:t>’</a:t>
                  </a:r>
                  <a:r>
                    <a:rPr lang="zh-CN" altLang="en-US" sz="1100" dirty="0">
                      <a:ln w="0"/>
                      <a:solidFill>
                        <a:srgbClr val="40A693"/>
                      </a:solidFill>
                      <a:ea typeface="字魂59号-创粗黑" panose="00000500000000000000"/>
                    </a:rPr>
                    <a:t> </a:t>
                  </a:r>
                  <a:endParaRPr lang="en-US" altLang="zh-CN" sz="11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575009" y="3702034"/>
                  <a:ext cx="1879689" cy="479411"/>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高斯掩膜</a:t>
                  </a:r>
                  <a:endParaRPr lang="en-US" altLang="zh-CN" sz="11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grpSp>
      </p:grpSp>
      <p:grpSp>
        <p:nvGrpSpPr>
          <p:cNvPr id="41" name="组合 40">
            <a:extLst>
              <a:ext uri="{FF2B5EF4-FFF2-40B4-BE49-F238E27FC236}">
                <a16:creationId xmlns:a16="http://schemas.microsoft.com/office/drawing/2014/main" id="{C8BFD3EE-C9A2-4986-83C4-63F904592283}"/>
              </a:ext>
            </a:extLst>
          </p:cNvPr>
          <p:cNvGrpSpPr/>
          <p:nvPr/>
        </p:nvGrpSpPr>
        <p:grpSpPr>
          <a:xfrm>
            <a:off x="3648110" y="4151855"/>
            <a:ext cx="5244764" cy="2353324"/>
            <a:chOff x="1276632" y="1187750"/>
            <a:chExt cx="9775603" cy="4386310"/>
          </a:xfrm>
        </p:grpSpPr>
        <p:sp>
          <p:nvSpPr>
            <p:cNvPr id="42" name="流程图: 多文档 41">
              <a:extLst>
                <a:ext uri="{FF2B5EF4-FFF2-40B4-BE49-F238E27FC236}">
                  <a16:creationId xmlns:a16="http://schemas.microsoft.com/office/drawing/2014/main" id="{771BA7E5-D15A-4FA0-AC58-A899F785BDE1}"/>
                </a:ext>
              </a:extLst>
            </p:cNvPr>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CA45B42-5F3A-48B2-8CDE-28918FFA4516}"/>
                </a:ext>
              </a:extLst>
            </p:cNvPr>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92C5372-BF6E-446B-84FD-E75F56980291}"/>
                </a:ext>
              </a:extLst>
            </p:cNvPr>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5AF6E44-8779-4CEE-897F-3DA9748BBEF8}"/>
                </a:ext>
              </a:extLst>
            </p:cNvPr>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08E7430-622B-4A01-ACA4-4FBEA61E927B}"/>
                </a:ext>
              </a:extLst>
            </p:cNvPr>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6CC3C34-302B-403F-918C-2895768556FE}"/>
                </a:ext>
              </a:extLst>
            </p:cNvPr>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E11D536A-5408-494B-B032-888231E9FC2D}"/>
                </a:ext>
              </a:extLst>
            </p:cNvPr>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流程图: 多文档 51">
              <a:extLst>
                <a:ext uri="{FF2B5EF4-FFF2-40B4-BE49-F238E27FC236}">
                  <a16:creationId xmlns:a16="http://schemas.microsoft.com/office/drawing/2014/main" id="{D039FAA7-FC84-42B6-9F96-8D074A0E3D70}"/>
                </a:ext>
              </a:extLst>
            </p:cNvPr>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多文档 52">
              <a:extLst>
                <a:ext uri="{FF2B5EF4-FFF2-40B4-BE49-F238E27FC236}">
                  <a16:creationId xmlns:a16="http://schemas.microsoft.com/office/drawing/2014/main" id="{25D85ABC-F5CF-4FB1-AC49-E93781543BEB}"/>
                </a:ext>
              </a:extLst>
            </p:cNvPr>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连接符: 肘形 53">
              <a:extLst>
                <a:ext uri="{FF2B5EF4-FFF2-40B4-BE49-F238E27FC236}">
                  <a16:creationId xmlns:a16="http://schemas.microsoft.com/office/drawing/2014/main" id="{690FED51-E0EC-4A81-9C5C-DF47C8C09874}"/>
                </a:ext>
              </a:extLst>
            </p:cNvPr>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B34D2F7-69C8-4161-A688-E8761EE8A51C}"/>
                </a:ext>
              </a:extLst>
            </p:cNvPr>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6" name="流程图: 文档 55">
              <a:extLst>
                <a:ext uri="{FF2B5EF4-FFF2-40B4-BE49-F238E27FC236}">
                  <a16:creationId xmlns:a16="http://schemas.microsoft.com/office/drawing/2014/main" id="{116C316C-5BA4-4571-8522-C4B608D8411A}"/>
                </a:ext>
              </a:extLst>
            </p:cNvPr>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57" name="矩形 56">
              <a:extLst>
                <a:ext uri="{FF2B5EF4-FFF2-40B4-BE49-F238E27FC236}">
                  <a16:creationId xmlns:a16="http://schemas.microsoft.com/office/drawing/2014/main" id="{ED237124-5532-4421-9CD5-73641A5E315C}"/>
                </a:ext>
              </a:extLst>
            </p:cNvPr>
            <p:cNvSpPr/>
            <p:nvPr/>
          </p:nvSpPr>
          <p:spPr>
            <a:xfrm rot="10800000" flipV="1">
              <a:off x="7145312" y="1822262"/>
              <a:ext cx="3906923" cy="276999"/>
            </a:xfrm>
            <a:prstGeom prst="rect">
              <a:avLst/>
            </a:prstGeom>
            <a:noFill/>
          </p:spPr>
          <p:txBody>
            <a:bodyPr wrap="square" lIns="91440" tIns="45720" rIns="91440" bIns="45720">
              <a:spAutoFit/>
            </a:bodyPr>
            <a:lstStyle/>
            <a:p>
              <a:pPr algn="ctr"/>
              <a:r>
                <a:rPr lang="zh-CN" altLang="en-US" sz="1200" dirty="0">
                  <a:ln w="0"/>
                  <a:solidFill>
                    <a:srgbClr val="40A693"/>
                  </a:solidFill>
                  <a:ea typeface="字魂59号-创粗黑" panose="00000500000000000000"/>
                </a:rPr>
                <a:t>输出 </a:t>
              </a:r>
              <a:r>
                <a:rPr lang="en-US" altLang="zh-CN" sz="1200" dirty="0">
                  <a:ln w="0"/>
                  <a:solidFill>
                    <a:srgbClr val="40A693"/>
                  </a:solidFill>
                  <a:ea typeface="字魂59号-创粗黑" panose="00000500000000000000"/>
                </a:rPr>
                <a:t>y</a:t>
              </a:r>
              <a:r>
                <a:rPr lang="en-US" altLang="zh-CN" sz="1000" dirty="0">
                  <a:ln w="0"/>
                  <a:solidFill>
                    <a:srgbClr val="40A693"/>
                  </a:solidFill>
                  <a:ea typeface="字魂59号-创粗黑" panose="00000500000000000000"/>
                </a:rPr>
                <a:t>2</a:t>
              </a:r>
              <a:r>
                <a:rPr lang="en-US" altLang="zh-CN" sz="1200" dirty="0">
                  <a:ln w="0"/>
                  <a:solidFill>
                    <a:srgbClr val="40A693"/>
                  </a:solidFill>
                  <a:ea typeface="字魂59号-创粗黑" panose="00000500000000000000"/>
                </a:rPr>
                <a:t>’</a:t>
              </a:r>
              <a:endParaRPr lang="en-US" altLang="zh-CN" sz="1200" b="0" cap="none" spc="0" dirty="0">
                <a:ln w="0"/>
                <a:solidFill>
                  <a:srgbClr val="40A693"/>
                </a:solidFill>
                <a:ea typeface="字魂59号-创粗黑" panose="00000500000000000000"/>
              </a:endParaRPr>
            </a:p>
          </p:txBody>
        </p:sp>
        <p:sp>
          <p:nvSpPr>
            <p:cNvPr id="58" name="矩形 57">
              <a:extLst>
                <a:ext uri="{FF2B5EF4-FFF2-40B4-BE49-F238E27FC236}">
                  <a16:creationId xmlns:a16="http://schemas.microsoft.com/office/drawing/2014/main" id="{B40F334A-E638-4609-AEB8-8C8A3ECFEAAE}"/>
                </a:ext>
              </a:extLst>
            </p:cNvPr>
            <p:cNvSpPr/>
            <p:nvPr/>
          </p:nvSpPr>
          <p:spPr>
            <a:xfrm rot="10800000" flipV="1">
              <a:off x="1276632" y="2833342"/>
              <a:ext cx="1879690" cy="261610"/>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原图像 </a:t>
              </a:r>
              <a:r>
                <a:rPr lang="en-US" altLang="zh-CN" sz="1100" dirty="0">
                  <a:ln w="0"/>
                  <a:solidFill>
                    <a:schemeClr val="accent1"/>
                  </a:solidFill>
                  <a:ea typeface="字魂59号-创粗黑" panose="00000500000000000000"/>
                </a:rPr>
                <a:t>x</a:t>
              </a:r>
              <a:endParaRPr lang="en-US" altLang="zh-CN" sz="1100" b="0" cap="none" spc="0" dirty="0">
                <a:ln w="0"/>
                <a:solidFill>
                  <a:schemeClr val="accent1"/>
                </a:solidFill>
                <a:ea typeface="字魂59号-创粗黑" panose="00000500000000000000"/>
              </a:endParaRPr>
            </a:p>
          </p:txBody>
        </p:sp>
        <p:sp>
          <p:nvSpPr>
            <p:cNvPr id="59" name="矩形 58">
              <a:extLst>
                <a:ext uri="{FF2B5EF4-FFF2-40B4-BE49-F238E27FC236}">
                  <a16:creationId xmlns:a16="http://schemas.microsoft.com/office/drawing/2014/main" id="{337678B8-A5E8-417C-9D82-20AD5B293F38}"/>
                </a:ext>
              </a:extLst>
            </p:cNvPr>
            <p:cNvSpPr/>
            <p:nvPr/>
          </p:nvSpPr>
          <p:spPr>
            <a:xfrm rot="10800000" flipV="1">
              <a:off x="1390998" y="3739566"/>
              <a:ext cx="1879690" cy="261610"/>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管腔标签 </a:t>
              </a:r>
              <a:r>
                <a:rPr lang="en-US" altLang="zh-CN" sz="1100" dirty="0">
                  <a:ln w="0"/>
                  <a:solidFill>
                    <a:schemeClr val="accent1"/>
                  </a:solidFill>
                  <a:ea typeface="字魂59号-创粗黑" panose="00000500000000000000"/>
                </a:rPr>
                <a:t>y</a:t>
              </a:r>
              <a:endParaRPr lang="en-US" altLang="zh-CN" sz="1100" b="0" cap="none" spc="0" dirty="0">
                <a:ln w="0"/>
                <a:solidFill>
                  <a:schemeClr val="accent1"/>
                </a:solidFill>
                <a:ea typeface="字魂59号-创粗黑" panose="00000500000000000000"/>
              </a:endParaRPr>
            </a:p>
          </p:txBody>
        </p:sp>
        <p:pic>
          <p:nvPicPr>
            <p:cNvPr id="60" name="图片 59">
              <a:extLst>
                <a:ext uri="{FF2B5EF4-FFF2-40B4-BE49-F238E27FC236}">
                  <a16:creationId xmlns:a16="http://schemas.microsoft.com/office/drawing/2014/main" id="{F58B2478-CF16-4D60-A706-CD8C2A176228}"/>
                </a:ext>
              </a:extLst>
            </p:cNvPr>
            <p:cNvPicPr>
              <a:picLocks noChangeAspect="1"/>
            </p:cNvPicPr>
            <p:nvPr/>
          </p:nvPicPr>
          <p:blipFill>
            <a:blip r:embed="rId7"/>
            <a:stretch>
              <a:fillRect/>
            </a:stretch>
          </p:blipFill>
          <p:spPr>
            <a:xfrm>
              <a:off x="1651551" y="1839961"/>
              <a:ext cx="1014174" cy="972497"/>
            </a:xfrm>
            <a:prstGeom prst="rect">
              <a:avLst/>
            </a:prstGeom>
          </p:spPr>
        </p:pic>
        <p:pic>
          <p:nvPicPr>
            <p:cNvPr id="61" name="图片 60">
              <a:extLst>
                <a:ext uri="{FF2B5EF4-FFF2-40B4-BE49-F238E27FC236}">
                  <a16:creationId xmlns:a16="http://schemas.microsoft.com/office/drawing/2014/main" id="{7B974F0F-99DC-44FE-9B6F-4C8A869E30EC}"/>
                </a:ext>
              </a:extLst>
            </p:cNvPr>
            <p:cNvPicPr>
              <a:picLocks noChangeAspect="1"/>
            </p:cNvPicPr>
            <p:nvPr/>
          </p:nvPicPr>
          <p:blipFill>
            <a:blip r:embed="rId8"/>
            <a:stretch>
              <a:fillRect/>
            </a:stretch>
          </p:blipFill>
          <p:spPr>
            <a:xfrm>
              <a:off x="1671525" y="4543745"/>
              <a:ext cx="1058934" cy="1030315"/>
            </a:xfrm>
            <a:prstGeom prst="rect">
              <a:avLst/>
            </a:prstGeom>
          </p:spPr>
        </p:pic>
        <p:pic>
          <p:nvPicPr>
            <p:cNvPr id="62" name="图片 61">
              <a:extLst>
                <a:ext uri="{FF2B5EF4-FFF2-40B4-BE49-F238E27FC236}">
                  <a16:creationId xmlns:a16="http://schemas.microsoft.com/office/drawing/2014/main" id="{23CAB2B3-5089-4C43-AF35-1E6BF3A52EF6}"/>
                </a:ext>
              </a:extLst>
            </p:cNvPr>
            <p:cNvPicPr>
              <a:picLocks noChangeAspect="1"/>
            </p:cNvPicPr>
            <p:nvPr/>
          </p:nvPicPr>
          <p:blipFill>
            <a:blip r:embed="rId6"/>
            <a:stretch>
              <a:fillRect/>
            </a:stretch>
          </p:blipFill>
          <p:spPr>
            <a:xfrm>
              <a:off x="8195344" y="2599296"/>
              <a:ext cx="1627547" cy="1627547"/>
            </a:xfrm>
            <a:prstGeom prst="rect">
              <a:avLst/>
            </a:prstGeom>
          </p:spPr>
        </p:pic>
        <p:sp>
          <p:nvSpPr>
            <p:cNvPr id="63" name="矩形 62">
              <a:extLst>
                <a:ext uri="{FF2B5EF4-FFF2-40B4-BE49-F238E27FC236}">
                  <a16:creationId xmlns:a16="http://schemas.microsoft.com/office/drawing/2014/main" id="{EC1561F7-3B99-4622-ABF3-ED94D04FC59E}"/>
                </a:ext>
              </a:extLst>
            </p:cNvPr>
            <p:cNvSpPr/>
            <p:nvPr/>
          </p:nvSpPr>
          <p:spPr>
            <a:xfrm rot="10800000" flipV="1">
              <a:off x="5007131" y="1618397"/>
              <a:ext cx="2179631" cy="516292"/>
            </a:xfrm>
            <a:prstGeom prst="rect">
              <a:avLst/>
            </a:prstGeom>
            <a:noFill/>
          </p:spPr>
          <p:txBody>
            <a:bodyPr wrap="square" lIns="91440" tIns="45720" rIns="91440" bIns="45720">
              <a:spAutoFit/>
            </a:bodyPr>
            <a:lstStyle/>
            <a:p>
              <a:pPr algn="ctr"/>
              <a:r>
                <a:rPr lang="zh-CN" altLang="en-US" sz="1200" b="0" cap="none" spc="0" dirty="0">
                  <a:ln w="0"/>
                  <a:solidFill>
                    <a:srgbClr val="40A693"/>
                  </a:solidFill>
                  <a:ea typeface="字魂59号-创粗黑" panose="00000500000000000000"/>
                </a:rPr>
                <a:t>考生网络</a:t>
              </a:r>
              <a:endParaRPr lang="en-US" altLang="zh-CN" sz="1200" b="0" cap="none" spc="0" dirty="0">
                <a:ln w="0"/>
                <a:solidFill>
                  <a:srgbClr val="40A693"/>
                </a:solidFill>
                <a:ea typeface="字魂59号-创粗黑" panose="00000500000000000000"/>
              </a:endParaRPr>
            </a:p>
          </p:txBody>
        </p:sp>
        <p:sp>
          <p:nvSpPr>
            <p:cNvPr id="64" name="矩形 63">
              <a:extLst>
                <a:ext uri="{FF2B5EF4-FFF2-40B4-BE49-F238E27FC236}">
                  <a16:creationId xmlns:a16="http://schemas.microsoft.com/office/drawing/2014/main" id="{5874092B-21D3-40B7-99C3-B7EA92935D06}"/>
                </a:ext>
              </a:extLst>
            </p:cNvPr>
            <p:cNvSpPr/>
            <p:nvPr/>
          </p:nvSpPr>
          <p:spPr>
            <a:xfrm rot="10800000" flipV="1">
              <a:off x="5053929" y="4432002"/>
              <a:ext cx="2132833" cy="276998"/>
            </a:xfrm>
            <a:prstGeom prst="rect">
              <a:avLst/>
            </a:prstGeom>
            <a:noFill/>
          </p:spPr>
          <p:txBody>
            <a:bodyPr wrap="square" lIns="91440" tIns="45720" rIns="91440" bIns="45720">
              <a:spAutoFit/>
            </a:bodyPr>
            <a:lstStyle/>
            <a:p>
              <a:pPr algn="ctr"/>
              <a:r>
                <a:rPr lang="en-US" altLang="zh-CN" sz="1200" b="0" cap="none" spc="0" dirty="0">
                  <a:ln w="0"/>
                  <a:solidFill>
                    <a:srgbClr val="40A693"/>
                  </a:solidFill>
                  <a:ea typeface="字魂59号-创粗黑" panose="00000500000000000000"/>
                </a:rPr>
                <a:t>Examinee Net</a:t>
              </a:r>
            </a:p>
          </p:txBody>
        </p:sp>
        <p:cxnSp>
          <p:nvCxnSpPr>
            <p:cNvPr id="65" name="连接符: 肘形 64">
              <a:extLst>
                <a:ext uri="{FF2B5EF4-FFF2-40B4-BE49-F238E27FC236}">
                  <a16:creationId xmlns:a16="http://schemas.microsoft.com/office/drawing/2014/main" id="{56283EB2-9A6D-461E-9DE4-6B60B6EE358A}"/>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E30CCD71-8AC2-4AFB-B8EC-E173EE3648FF}"/>
              </a:ext>
            </a:extLst>
          </p:cNvPr>
          <p:cNvGrpSpPr/>
          <p:nvPr/>
        </p:nvGrpSpPr>
        <p:grpSpPr>
          <a:xfrm>
            <a:off x="737247" y="1421468"/>
            <a:ext cx="4254688" cy="2139750"/>
            <a:chOff x="1374401" y="1190357"/>
            <a:chExt cx="8678387" cy="4364499"/>
          </a:xfrm>
        </p:grpSpPr>
        <p:sp>
          <p:nvSpPr>
            <p:cNvPr id="67" name="流程图: 多文档 66">
              <a:extLst>
                <a:ext uri="{FF2B5EF4-FFF2-40B4-BE49-F238E27FC236}">
                  <a16:creationId xmlns:a16="http://schemas.microsoft.com/office/drawing/2014/main" id="{7411A8AE-C126-460B-AB14-C8A6E8B63B62}"/>
                </a:ext>
              </a:extLst>
            </p:cNvPr>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85DF94A3-F438-4372-99CA-C7F256574705}"/>
                </a:ext>
              </a:extLst>
            </p:cNvPr>
            <p:cNvGrpSpPr/>
            <p:nvPr/>
          </p:nvGrpSpPr>
          <p:grpSpPr>
            <a:xfrm>
              <a:off x="5006183" y="2198085"/>
              <a:ext cx="2179634" cy="2247142"/>
              <a:chOff x="4960059" y="2198085"/>
              <a:chExt cx="2179634" cy="2247142"/>
            </a:xfrm>
          </p:grpSpPr>
          <p:sp>
            <p:nvSpPr>
              <p:cNvPr id="84" name="矩形 83">
                <a:extLst>
                  <a:ext uri="{FF2B5EF4-FFF2-40B4-BE49-F238E27FC236}">
                    <a16:creationId xmlns:a16="http://schemas.microsoft.com/office/drawing/2014/main" id="{30C80192-3571-4105-9E10-19929B876819}"/>
                  </a:ext>
                </a:extLst>
              </p:cNvPr>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3E1C55F-C84B-48AA-8684-37E2E2F830BA}"/>
                  </a:ext>
                </a:extLst>
              </p:cNvPr>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4E35EEDD-82C1-4203-981F-9BE51445DA26}"/>
                  </a:ext>
                </a:extLst>
              </p:cNvPr>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D64F032-F1CD-4938-9769-E3B967F2E75C}"/>
                  </a:ext>
                </a:extLst>
              </p:cNvPr>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671F679-28B6-4535-B893-7621D2088C45}"/>
                  </a:ext>
                </a:extLst>
              </p:cNvPr>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B5767BEC-C16F-4C2E-91CC-D793E177B4CA}"/>
                  </a:ext>
                </a:extLst>
              </p:cNvPr>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流程图: 多文档 68">
              <a:extLst>
                <a:ext uri="{FF2B5EF4-FFF2-40B4-BE49-F238E27FC236}">
                  <a16:creationId xmlns:a16="http://schemas.microsoft.com/office/drawing/2014/main" id="{6E6BD12E-8F8C-4D20-84A8-514713731661}"/>
                </a:ext>
              </a:extLst>
            </p:cNvPr>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多文档 69">
              <a:extLst>
                <a:ext uri="{FF2B5EF4-FFF2-40B4-BE49-F238E27FC236}">
                  <a16:creationId xmlns:a16="http://schemas.microsoft.com/office/drawing/2014/main" id="{DA8449CA-A221-49F2-A3A2-39667BA80072}"/>
                </a:ext>
              </a:extLst>
            </p:cNvPr>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连接符: 肘形 70">
              <a:extLst>
                <a:ext uri="{FF2B5EF4-FFF2-40B4-BE49-F238E27FC236}">
                  <a16:creationId xmlns:a16="http://schemas.microsoft.com/office/drawing/2014/main" id="{88DA1038-3FD4-4518-9191-664A619C5D52}"/>
                </a:ext>
              </a:extLst>
            </p:cNvPr>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2D248316-5111-47B1-ABC3-78B978C3E70F}"/>
                </a:ext>
              </a:extLst>
            </p:cNvPr>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3" name="流程图: 文档 72">
              <a:extLst>
                <a:ext uri="{FF2B5EF4-FFF2-40B4-BE49-F238E27FC236}">
                  <a16:creationId xmlns:a16="http://schemas.microsoft.com/office/drawing/2014/main" id="{E56C7F42-5D3B-4836-BCC7-C55C6201310D}"/>
                </a:ext>
              </a:extLst>
            </p:cNvPr>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24093859-E84A-472B-AF86-C1B1C43BCD54}"/>
                </a:ext>
              </a:extLst>
            </p:cNvPr>
            <p:cNvSpPr/>
            <p:nvPr/>
          </p:nvSpPr>
          <p:spPr>
            <a:xfrm rot="10800000" flipV="1">
              <a:off x="5216366" y="1610008"/>
              <a:ext cx="1728731" cy="565001"/>
            </a:xfrm>
            <a:prstGeom prst="rect">
              <a:avLst/>
            </a:prstGeom>
            <a:noFill/>
          </p:spPr>
          <p:txBody>
            <a:bodyPr wrap="square" lIns="91440" tIns="45720" rIns="91440" bIns="45720">
              <a:spAutoFit/>
            </a:bodyPr>
            <a:lstStyle/>
            <a:p>
              <a:pPr algn="ctr"/>
              <a:r>
                <a:rPr lang="zh-CN" altLang="en-US" sz="1200" b="0" cap="none" spc="0" dirty="0">
                  <a:ln w="0"/>
                  <a:solidFill>
                    <a:schemeClr val="accent1"/>
                  </a:solidFill>
                  <a:ea typeface="字魂59号-创粗黑" panose="00000500000000000000"/>
                </a:rPr>
                <a:t>考官网络</a:t>
              </a:r>
              <a:endParaRPr lang="en-US" altLang="zh-CN" sz="1200" b="0" cap="none" spc="0" dirty="0">
                <a:ln w="0"/>
                <a:solidFill>
                  <a:schemeClr val="accent1"/>
                </a:solidFill>
                <a:ea typeface="字魂59号-创粗黑" panose="00000500000000000000"/>
              </a:endParaRPr>
            </a:p>
          </p:txBody>
        </p:sp>
        <p:pic>
          <p:nvPicPr>
            <p:cNvPr id="75" name="图片 74">
              <a:extLst>
                <a:ext uri="{FF2B5EF4-FFF2-40B4-BE49-F238E27FC236}">
                  <a16:creationId xmlns:a16="http://schemas.microsoft.com/office/drawing/2014/main" id="{90386B94-B0C3-4D37-9006-39D153C84051}"/>
                </a:ext>
              </a:extLst>
            </p:cNvPr>
            <p:cNvPicPr>
              <a:picLocks noChangeAspect="1"/>
            </p:cNvPicPr>
            <p:nvPr/>
          </p:nvPicPr>
          <p:blipFill>
            <a:blip r:embed="rId8"/>
            <a:stretch>
              <a:fillRect/>
            </a:stretch>
          </p:blipFill>
          <p:spPr>
            <a:xfrm>
              <a:off x="1597824" y="1822559"/>
              <a:ext cx="1058934" cy="1030315"/>
            </a:xfrm>
            <a:prstGeom prst="rect">
              <a:avLst/>
            </a:prstGeom>
          </p:spPr>
        </p:pic>
        <p:pic>
          <p:nvPicPr>
            <p:cNvPr id="76" name="图片 75">
              <a:extLst>
                <a:ext uri="{FF2B5EF4-FFF2-40B4-BE49-F238E27FC236}">
                  <a16:creationId xmlns:a16="http://schemas.microsoft.com/office/drawing/2014/main" id="{BD4F8E6E-0F17-4B70-974B-8A91E69A97B6}"/>
                </a:ext>
              </a:extLst>
            </p:cNvPr>
            <p:cNvPicPr>
              <a:picLocks noChangeAspect="1"/>
            </p:cNvPicPr>
            <p:nvPr/>
          </p:nvPicPr>
          <p:blipFill>
            <a:blip r:embed="rId9"/>
            <a:stretch>
              <a:fillRect/>
            </a:stretch>
          </p:blipFill>
          <p:spPr>
            <a:xfrm>
              <a:off x="8192842" y="2645672"/>
              <a:ext cx="1613423" cy="1566656"/>
            </a:xfrm>
            <a:prstGeom prst="rect">
              <a:avLst/>
            </a:prstGeom>
          </p:spPr>
        </p:pic>
        <p:pic>
          <p:nvPicPr>
            <p:cNvPr id="77" name="图片 76">
              <a:extLst>
                <a:ext uri="{FF2B5EF4-FFF2-40B4-BE49-F238E27FC236}">
                  <a16:creationId xmlns:a16="http://schemas.microsoft.com/office/drawing/2014/main" id="{99C4D126-C9CE-4DAD-855A-E30B310130C2}"/>
                </a:ext>
              </a:extLst>
            </p:cNvPr>
            <p:cNvPicPr>
              <a:picLocks noChangeAspect="1"/>
            </p:cNvPicPr>
            <p:nvPr/>
          </p:nvPicPr>
          <p:blipFill>
            <a:blip r:embed="rId5"/>
            <a:stretch>
              <a:fillRect/>
            </a:stretch>
          </p:blipFill>
          <p:spPr>
            <a:xfrm>
              <a:off x="1731597" y="4575734"/>
              <a:ext cx="979122" cy="979122"/>
            </a:xfrm>
            <a:prstGeom prst="rect">
              <a:avLst/>
            </a:prstGeom>
          </p:spPr>
        </p:pic>
        <p:sp>
          <p:nvSpPr>
            <p:cNvPr id="78" name="矩形 77">
              <a:extLst>
                <a:ext uri="{FF2B5EF4-FFF2-40B4-BE49-F238E27FC236}">
                  <a16:creationId xmlns:a16="http://schemas.microsoft.com/office/drawing/2014/main" id="{19609B86-7037-4081-86F5-22A652CEB0CA}"/>
                </a:ext>
              </a:extLst>
            </p:cNvPr>
            <p:cNvSpPr/>
            <p:nvPr/>
          </p:nvSpPr>
          <p:spPr>
            <a:xfrm rot="10800000" flipV="1">
              <a:off x="8203942" y="1723606"/>
              <a:ext cx="1848846" cy="565001"/>
            </a:xfrm>
            <a:prstGeom prst="rect">
              <a:avLst/>
            </a:prstGeom>
            <a:noFill/>
          </p:spPr>
          <p:txBody>
            <a:bodyPr wrap="square" lIns="91440" tIns="45720" rIns="91440" bIns="45720">
              <a:spAutoFit/>
            </a:bodyPr>
            <a:lstStyle/>
            <a:p>
              <a:pPr algn="ctr"/>
              <a:r>
                <a:rPr lang="zh-CN" altLang="en-US" sz="1200" dirty="0">
                  <a:ln w="0"/>
                  <a:solidFill>
                    <a:schemeClr val="accent1"/>
                  </a:solidFill>
                  <a:ea typeface="字魂59号-创粗黑" panose="00000500000000000000"/>
                </a:rPr>
                <a:t>特征图 </a:t>
              </a:r>
              <a:r>
                <a:rPr lang="en-US" altLang="zh-CN" sz="1200" dirty="0">
                  <a:ln w="0"/>
                  <a:solidFill>
                    <a:schemeClr val="accent1"/>
                  </a:solidFill>
                  <a:ea typeface="字魂59号-创粗黑" panose="00000500000000000000"/>
                </a:rPr>
                <a:t>y1’</a:t>
              </a:r>
              <a:endParaRPr lang="en-US" altLang="zh-CN" sz="1200" b="0" cap="none" spc="0" dirty="0">
                <a:ln w="0"/>
                <a:solidFill>
                  <a:schemeClr val="accent1"/>
                </a:solidFill>
                <a:ea typeface="字魂59号-创粗黑" panose="00000500000000000000"/>
              </a:endParaRPr>
            </a:p>
          </p:txBody>
        </p:sp>
        <p:sp>
          <p:nvSpPr>
            <p:cNvPr id="79" name="矩形 78">
              <a:extLst>
                <a:ext uri="{FF2B5EF4-FFF2-40B4-BE49-F238E27FC236}">
                  <a16:creationId xmlns:a16="http://schemas.microsoft.com/office/drawing/2014/main" id="{0DCBD489-B5DD-448F-B14B-A091BA72F148}"/>
                </a:ext>
              </a:extLst>
            </p:cNvPr>
            <p:cNvSpPr/>
            <p:nvPr/>
          </p:nvSpPr>
          <p:spPr>
            <a:xfrm rot="10800000" flipV="1">
              <a:off x="1374401" y="2897977"/>
              <a:ext cx="1879689" cy="533612"/>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管腔标签 </a:t>
              </a:r>
              <a:r>
                <a:rPr lang="en-US" altLang="zh-CN" sz="1100" dirty="0">
                  <a:ln w="0"/>
                  <a:solidFill>
                    <a:schemeClr val="accent1"/>
                  </a:solidFill>
                  <a:ea typeface="字魂59号-创粗黑" panose="00000500000000000000"/>
                </a:rPr>
                <a:t>y</a:t>
              </a:r>
              <a:endParaRPr lang="en-US" altLang="zh-CN" sz="1100" b="0" cap="none" spc="0" dirty="0">
                <a:ln w="0"/>
                <a:solidFill>
                  <a:schemeClr val="accent1"/>
                </a:solidFill>
                <a:ea typeface="字魂59号-创粗黑" panose="00000500000000000000"/>
              </a:endParaRPr>
            </a:p>
          </p:txBody>
        </p:sp>
        <p:sp>
          <p:nvSpPr>
            <p:cNvPr id="80" name="矩形 79">
              <a:extLst>
                <a:ext uri="{FF2B5EF4-FFF2-40B4-BE49-F238E27FC236}">
                  <a16:creationId xmlns:a16="http://schemas.microsoft.com/office/drawing/2014/main" id="{021DF2F6-5FF4-4864-9AE3-23D63B5740A7}"/>
                </a:ext>
              </a:extLst>
            </p:cNvPr>
            <p:cNvSpPr/>
            <p:nvPr/>
          </p:nvSpPr>
          <p:spPr>
            <a:xfrm rot="10800000" flipV="1">
              <a:off x="1417794" y="3663177"/>
              <a:ext cx="1879689" cy="533612"/>
            </a:xfrm>
            <a:prstGeom prst="rect">
              <a:avLst/>
            </a:prstGeom>
            <a:noFill/>
          </p:spPr>
          <p:txBody>
            <a:bodyPr wrap="square" lIns="91440" tIns="45720" rIns="91440" bIns="45720">
              <a:spAutoFit/>
            </a:bodyPr>
            <a:lstStyle/>
            <a:p>
              <a:pPr algn="ctr"/>
              <a:r>
                <a:rPr lang="zh-CN" altLang="en-US" sz="1100" dirty="0">
                  <a:ln w="0"/>
                  <a:solidFill>
                    <a:schemeClr val="accent1"/>
                  </a:solidFill>
                  <a:ea typeface="字魂59号-创粗黑" panose="00000500000000000000"/>
                </a:rPr>
                <a:t>高斯掩膜</a:t>
              </a:r>
              <a:endParaRPr lang="en-US" altLang="zh-CN" sz="1100" b="0" cap="none" spc="0" dirty="0">
                <a:ln w="0"/>
                <a:solidFill>
                  <a:schemeClr val="accent1"/>
                </a:solidFill>
                <a:ea typeface="字魂59号-创粗黑" panose="00000500000000000000"/>
              </a:endParaRPr>
            </a:p>
          </p:txBody>
        </p:sp>
        <p:sp>
          <p:nvSpPr>
            <p:cNvPr id="82" name="矩形 81">
              <a:extLst>
                <a:ext uri="{FF2B5EF4-FFF2-40B4-BE49-F238E27FC236}">
                  <a16:creationId xmlns:a16="http://schemas.microsoft.com/office/drawing/2014/main" id="{CD6333A9-9DC4-454A-9D3B-D3E7C257121C}"/>
                </a:ext>
              </a:extLst>
            </p:cNvPr>
            <p:cNvSpPr/>
            <p:nvPr/>
          </p:nvSpPr>
          <p:spPr>
            <a:xfrm rot="10800000" flipV="1">
              <a:off x="4896425" y="4477884"/>
              <a:ext cx="2385269" cy="565001"/>
            </a:xfrm>
            <a:prstGeom prst="rect">
              <a:avLst/>
            </a:prstGeom>
            <a:noFill/>
          </p:spPr>
          <p:txBody>
            <a:bodyPr wrap="square" lIns="91440" tIns="45720" rIns="91440" bIns="45720">
              <a:spAutoFit/>
            </a:bodyPr>
            <a:lstStyle/>
            <a:p>
              <a:pPr algn="ctr"/>
              <a:r>
                <a:rPr lang="en-US" altLang="zh-CN" sz="1200" b="0" cap="none" spc="0" dirty="0">
                  <a:ln w="0"/>
                  <a:solidFill>
                    <a:schemeClr val="accent1"/>
                  </a:solidFill>
                  <a:ea typeface="字魂59号-创粗黑" panose="00000500000000000000"/>
                </a:rPr>
                <a:t>Examiner Net</a:t>
              </a:r>
            </a:p>
          </p:txBody>
        </p:sp>
        <p:cxnSp>
          <p:nvCxnSpPr>
            <p:cNvPr id="83" name="连接符: 肘形 82">
              <a:extLst>
                <a:ext uri="{FF2B5EF4-FFF2-40B4-BE49-F238E27FC236}">
                  <a16:creationId xmlns:a16="http://schemas.microsoft.com/office/drawing/2014/main" id="{010DECBB-B952-4CEB-BF7E-37B3AE5F5ED3}"/>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2" name="箭头: 右 11">
            <a:extLst>
              <a:ext uri="{FF2B5EF4-FFF2-40B4-BE49-F238E27FC236}">
                <a16:creationId xmlns:a16="http://schemas.microsoft.com/office/drawing/2014/main" id="{7365BA09-1BEC-46C5-BD04-B7980C79841A}"/>
              </a:ext>
            </a:extLst>
          </p:cNvPr>
          <p:cNvSpPr/>
          <p:nvPr/>
        </p:nvSpPr>
        <p:spPr>
          <a:xfrm rot="2553399">
            <a:off x="1638600" y="4637373"/>
            <a:ext cx="1355809" cy="42537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90" name="箭头: 右 89">
            <a:extLst>
              <a:ext uri="{FF2B5EF4-FFF2-40B4-BE49-F238E27FC236}">
                <a16:creationId xmlns:a16="http://schemas.microsoft.com/office/drawing/2014/main" id="{9030507B-841B-491B-BA5F-85BA0911C453}"/>
              </a:ext>
            </a:extLst>
          </p:cNvPr>
          <p:cNvSpPr/>
          <p:nvPr/>
        </p:nvSpPr>
        <p:spPr>
          <a:xfrm rot="19329087">
            <a:off x="8815522" y="4637372"/>
            <a:ext cx="1355809" cy="42537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944F02E4-8F94-46D6-B813-9DE4E9029B90}"/>
              </a:ext>
            </a:extLst>
          </p:cNvPr>
          <p:cNvCxnSpPr>
            <a:cxnSpLocks/>
          </p:cNvCxnSpPr>
          <p:nvPr/>
        </p:nvCxnSpPr>
        <p:spPr>
          <a:xfrm>
            <a:off x="6096000" y="1255208"/>
            <a:ext cx="0" cy="2339502"/>
          </a:xfrm>
          <a:prstGeom prst="line">
            <a:avLst/>
          </a:prstGeom>
          <a:ln w="57150">
            <a:prstDash val="dashDot"/>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185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rgbClr val="4276AA"/>
                </a:solidFill>
              </a:rPr>
              <a:t>通用网络层</a:t>
            </a:r>
            <a:r>
              <a:rPr lang="en-US" altLang="zh-CN" b="1" dirty="0">
                <a:solidFill>
                  <a:srgbClr val="4276AA"/>
                </a:solidFill>
              </a:rPr>
              <a:t>DO-Layer</a:t>
            </a:r>
            <a:r>
              <a:rPr lang="zh-CN" altLang="zh-CN" b="1" dirty="0">
                <a:solidFill>
                  <a:srgbClr val="4276AA"/>
                </a:solidFill>
              </a:rPr>
              <a:t>，</a:t>
            </a:r>
            <a:r>
              <a:rPr lang="zh-CN" altLang="zh-CN" dirty="0">
                <a:solidFill>
                  <a:srgbClr val="4276AA"/>
                </a:solidFill>
              </a:rPr>
              <a:t>用于解决</a:t>
            </a:r>
            <a:r>
              <a:rPr lang="zh-CN" altLang="zh-CN" b="1" dirty="0">
                <a:solidFill>
                  <a:srgbClr val="4276AA"/>
                </a:solidFill>
              </a:rPr>
              <a:t>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669F96-487F-41E4-9B9F-A9A202453A49}"/>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 name="图片 8">
            <a:extLst>
              <a:ext uri="{FF2B5EF4-FFF2-40B4-BE49-F238E27FC236}">
                <a16:creationId xmlns:a16="http://schemas.microsoft.com/office/drawing/2014/main" id="{ECF3D8E5-6A8E-4743-95A9-EAEC62460963}"/>
              </a:ext>
            </a:extLst>
          </p:cNvPr>
          <p:cNvPicPr>
            <a:picLocks noChangeAspect="1"/>
          </p:cNvPicPr>
          <p:nvPr/>
        </p:nvPicPr>
        <p:blipFill rotWithShape="1">
          <a:blip r:embed="rId3">
            <a:clrChange>
              <a:clrFrom>
                <a:srgbClr val="FFFFFF"/>
              </a:clrFrom>
              <a:clrTo>
                <a:srgbClr val="FFFFFF">
                  <a:alpha val="0"/>
                </a:srgbClr>
              </a:clrTo>
            </a:clrChange>
          </a:blip>
          <a:srcRect b="11753"/>
          <a:stretch>
            <a:fillRect/>
          </a:stretch>
        </p:blipFill>
        <p:spPr>
          <a:xfrm>
            <a:off x="1" y="5251852"/>
            <a:ext cx="3258104" cy="1632271"/>
          </a:xfrm>
          <a:prstGeom prst="rect">
            <a:avLst/>
          </a:prstGeom>
        </p:spPr>
      </p:pic>
      <p:pic>
        <p:nvPicPr>
          <p:cNvPr id="5" name="图片 4">
            <a:extLst>
              <a:ext uri="{FF2B5EF4-FFF2-40B4-BE49-F238E27FC236}">
                <a16:creationId xmlns:a16="http://schemas.microsoft.com/office/drawing/2014/main" id="{31B6023A-24A7-4E17-86E6-7C4C3473CFBE}"/>
              </a:ext>
            </a:extLst>
          </p:cNvPr>
          <p:cNvPicPr>
            <a:picLocks noChangeAspect="1"/>
          </p:cNvPicPr>
          <p:nvPr/>
        </p:nvPicPr>
        <p:blipFill rotWithShape="1">
          <a:blip r:embed="rId4">
            <a:clrChange>
              <a:clrFrom>
                <a:srgbClr val="FFFFFF"/>
              </a:clrFrom>
              <a:clrTo>
                <a:srgbClr val="FFFFFF">
                  <a:alpha val="0"/>
                </a:srgbClr>
              </a:clrTo>
            </a:clrChange>
          </a:blip>
          <a:srcRect l="6473" t="52697" r="48727" b="24501"/>
          <a:stretch/>
        </p:blipFill>
        <p:spPr>
          <a:xfrm>
            <a:off x="2218457" y="1757779"/>
            <a:ext cx="7755085" cy="2558376"/>
          </a:xfrm>
          <a:prstGeom prst="rect">
            <a:avLst/>
          </a:prstGeom>
        </p:spPr>
      </p:pic>
      <p:sp>
        <p:nvSpPr>
          <p:cNvPr id="6" name="文本框 5">
            <a:extLst>
              <a:ext uri="{FF2B5EF4-FFF2-40B4-BE49-F238E27FC236}">
                <a16:creationId xmlns:a16="http://schemas.microsoft.com/office/drawing/2014/main" id="{22FD62E9-0CB0-483C-A845-111C86F2E7D7}"/>
              </a:ext>
            </a:extLst>
          </p:cNvPr>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结果分析</a:t>
            </a:r>
          </a:p>
        </p:txBody>
      </p:sp>
      <p:sp>
        <p:nvSpPr>
          <p:cNvPr id="7" name="矩形 6">
            <a:extLst>
              <a:ext uri="{FF2B5EF4-FFF2-40B4-BE49-F238E27FC236}">
                <a16:creationId xmlns:a16="http://schemas.microsoft.com/office/drawing/2014/main" id="{ED3C2668-626F-47CA-9821-4F56AAD90F2D}"/>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矩形: 圆角 7">
            <a:extLst>
              <a:ext uri="{FF2B5EF4-FFF2-40B4-BE49-F238E27FC236}">
                <a16:creationId xmlns:a16="http://schemas.microsoft.com/office/drawing/2014/main" id="{8F9E37A5-293C-47FF-A9C9-8333AA9A37FC}"/>
              </a:ext>
            </a:extLst>
          </p:cNvPr>
          <p:cNvSpPr/>
          <p:nvPr/>
        </p:nvSpPr>
        <p:spPr>
          <a:xfrm>
            <a:off x="3130304" y="4915574"/>
            <a:ext cx="5931389" cy="784835"/>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左图为</a:t>
            </a:r>
            <a:r>
              <a:rPr lang="zh-CN" altLang="en-US" b="1" dirty="0">
                <a:solidFill>
                  <a:srgbClr val="4075A9"/>
                </a:solidFill>
              </a:rPr>
              <a:t>标签</a:t>
            </a:r>
            <a:r>
              <a:rPr lang="zh-CN" altLang="en-US" dirty="0">
                <a:solidFill>
                  <a:srgbClr val="4075A9"/>
                </a:solidFill>
              </a:rPr>
              <a:t>，中图为</a:t>
            </a:r>
            <a:r>
              <a:rPr lang="en-US" altLang="zh-CN" b="1" dirty="0">
                <a:solidFill>
                  <a:srgbClr val="4075A9"/>
                </a:solidFill>
              </a:rPr>
              <a:t>EE-Net</a:t>
            </a:r>
            <a:r>
              <a:rPr lang="zh-CN" altLang="en-US" dirty="0">
                <a:solidFill>
                  <a:srgbClr val="4075A9"/>
                </a:solidFill>
              </a:rPr>
              <a:t>，右图为</a:t>
            </a:r>
            <a:r>
              <a:rPr lang="en-US" altLang="zh-CN" b="1" dirty="0">
                <a:solidFill>
                  <a:srgbClr val="4075A9"/>
                </a:solidFill>
              </a:rPr>
              <a:t>Attention U-Net</a:t>
            </a:r>
            <a:endParaRPr lang="zh-CN" altLang="en-US" b="1" dirty="0">
              <a:solidFill>
                <a:srgbClr val="4075A9"/>
              </a:solidFill>
            </a:endParaRPr>
          </a:p>
        </p:txBody>
      </p:sp>
    </p:spTree>
    <p:extLst>
      <p:ext uri="{BB962C8B-B14F-4D97-AF65-F5344CB8AC3E}">
        <p14:creationId xmlns:p14="http://schemas.microsoft.com/office/powerpoint/2010/main" val="402653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3090</TotalTime>
  <Words>1235</Words>
  <Application>Microsoft Office PowerPoint</Application>
  <PresentationFormat>宽屏</PresentationFormat>
  <Paragraphs>139</Paragraphs>
  <Slides>13</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323</cp:revision>
  <dcterms:created xsi:type="dcterms:W3CDTF">2017-12-11T08:38:00Z</dcterms:created>
  <dcterms:modified xsi:type="dcterms:W3CDTF">2021-04-13T11:25:27Z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